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90" r:id="rId4"/>
    <p:sldId id="293" r:id="rId5"/>
    <p:sldId id="294" r:id="rId6"/>
    <p:sldId id="295" r:id="rId7"/>
    <p:sldId id="305" r:id="rId8"/>
    <p:sldId id="296" r:id="rId9"/>
    <p:sldId id="297" r:id="rId10"/>
    <p:sldId id="307" r:id="rId11"/>
    <p:sldId id="278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22"/>
    <p:restoredTop sz="94663"/>
  </p:normalViewPr>
  <p:slideViewPr>
    <p:cSldViewPr snapToGrid="0" snapToObjects="1">
      <p:cViewPr varScale="1">
        <p:scale>
          <a:sx n="153" d="100"/>
          <a:sy n="153" d="100"/>
        </p:scale>
        <p:origin x="6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42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37943</c:v>
                </c:pt>
                <c:pt idx="1">
                  <c:v>38214</c:v>
                </c:pt>
                <c:pt idx="2">
                  <c:v>38499</c:v>
                </c:pt>
                <c:pt idx="3">
                  <c:v>38805</c:v>
                </c:pt>
                <c:pt idx="4">
                  <c:v>39119</c:v>
                </c:pt>
                <c:pt idx="5">
                  <c:v>39569</c:v>
                </c:pt>
                <c:pt idx="6">
                  <c:v>40112</c:v>
                </c:pt>
                <c:pt idx="7">
                  <c:v>40543</c:v>
                </c:pt>
                <c:pt idx="8">
                  <c:v>41149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A-9D41-ABF9-638449A28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3754495"/>
        <c:axId val="1474335663"/>
      </c:lineChart>
      <c:catAx>
        <c:axId val="143375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335663"/>
        <c:crosses val="autoZero"/>
        <c:auto val="1"/>
        <c:lblAlgn val="ctr"/>
        <c:lblOffset val="100"/>
        <c:noMultiLvlLbl val="0"/>
      </c:catAx>
      <c:valAx>
        <c:axId val="147433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75449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0F1C6B-3F5F-F347-A3BD-36CE1706C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84EAB-77EE-AD4D-BDAF-98CAAD759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E967-96F2-4E4D-ADE6-FF8F89499B8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036DB-943F-6046-AC58-DADD15586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A395-D38E-574F-8007-DA0DB7A2E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1DF1-B975-324A-8BC9-DE992C27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AEFD-D5DE-2648-B9A3-B2003C256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5C93F-0F67-9649-892E-E024BC6B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D118-4D88-364B-882C-238E95EF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0766-50A7-1E49-B1D3-A81137D5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34925-0095-2B49-804D-BEEC8C53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F8AE-ACBD-9440-A714-0434DC2D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86187-2542-ED4C-A3DC-C874FCC1D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94FF-E7D2-A948-8519-61740A01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83077-4F33-8E48-AD4D-1CBF0DE0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4628-F9D8-5842-813A-3A838939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50855-D8D8-F74E-97D4-88ADAE44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CC5FE-BA72-7743-AB9E-AA61A029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DA58-37F6-C642-A44F-F3E5384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C7A6F-68C7-6747-A82A-4269E23E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98E2-1FE8-354D-92BA-67E189BF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AEFD-D5DE-2648-B9A3-B2003C256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5C93F-0F67-9649-892E-E024BC6B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D118-4D88-364B-882C-238E95EF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0766-50A7-1E49-B1D3-A81137D5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34925-0095-2B49-804D-BEEC8C53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70F-8DD9-2148-83DB-A33552E2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192E-066C-E545-BEFA-454745DA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8E15-4ACA-8D45-98A9-3F50D415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54BA2-2540-A64C-B2DF-3CA9C69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CA9A-1B0A-684C-AE01-C71F23AC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8807-0876-E14E-B945-14A47918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8E67-895C-CB4D-94E1-9CD9A5509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0F9B-9E18-124C-95A8-2D4C239B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CE29-1865-824D-897C-FB4B1437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B3E7-2C54-2B46-BB1D-040C940B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6483-F543-444E-8079-153C2CC3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1DFD-D0C7-1E42-8449-7E6C38379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4AC0E-66F8-2A4C-AB80-9F20A0B55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9B391-11E8-7840-B5D7-3D7D86C3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58516-749D-AC4A-B35A-D6BEAEBA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DB986-EA88-EF47-8D90-161A88D9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E158-F2CC-2447-848C-D4B184E7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7A7E-E14F-054E-AFD7-372884D9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188CD-71D7-DB40-A0EE-7F5B4130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820E-6812-ED44-81FA-4EADECD2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B48A4-D8A1-8849-ABE3-00571D32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31262-DB2A-3C44-86D9-B1027A35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43524-B268-F346-A910-09565A04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0936B-E01C-9946-9937-B310D295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3190-E17B-C142-80AE-08C02FC7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B0020-C838-634A-A7C7-CAAAAC9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9149C-A57C-3C46-A422-4F8F074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8CC87-C0B3-6D4D-A8B7-7323F45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FEA98-DEE9-AB48-8C72-1EAAAE30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8097-92B1-CC44-9F2B-07C49C99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D5E5F-6EF4-7C43-87E3-9FD5EE72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536D-3904-994D-A77F-B8C6F7A0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DF99-56A0-B04E-898E-5525A308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B9AF-0744-7746-93D0-AD480ED9C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85E7-BB08-EE48-AB83-8A66EF1B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81DB-DB2F-8F48-BA4A-130DBC25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2BDB-C9D9-9943-853D-CC1A459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70F-8DD9-2148-83DB-A33552E2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192E-066C-E545-BEFA-454745DA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8E15-4ACA-8D45-98A9-3F50D415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54BA2-2540-A64C-B2DF-3CA9C69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CA9A-1B0A-684C-AE01-C71F23AC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C633-8333-CF4E-AF80-27B9FF51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986BF-D21E-DB45-8E39-3CA7636AC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B9BD-D887-8445-9A6E-FF809794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6CB42-4C6B-4C42-AB87-B7EA881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88503-9C66-4C44-8412-357CBA14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9C94-C9CC-8C4E-AB61-CE97D132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8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F8AE-ACBD-9440-A714-0434DC2D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86187-2542-ED4C-A3DC-C874FCC1D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94FF-E7D2-A948-8519-61740A01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83077-4F33-8E48-AD4D-1CBF0DE0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4628-F9D8-5842-813A-3A838939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0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50855-D8D8-F74E-97D4-88ADAE44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CC5FE-BA72-7743-AB9E-AA61A029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DA58-37F6-C642-A44F-F3E5384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C7A6F-68C7-6747-A82A-4269E23E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98E2-1FE8-354D-92BA-67E189BF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8807-0876-E14E-B945-14A47918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8E67-895C-CB4D-94E1-9CD9A5509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0F9B-9E18-124C-95A8-2D4C239B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CE29-1865-824D-897C-FB4B1437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B3E7-2C54-2B46-BB1D-040C940B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6483-F543-444E-8079-153C2CC3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1DFD-D0C7-1E42-8449-7E6C38379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4AC0E-66F8-2A4C-AB80-9F20A0B55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9B391-11E8-7840-B5D7-3D7D86C3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58516-749D-AC4A-B35A-D6BEAEBA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DB986-EA88-EF47-8D90-161A88D9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E158-F2CC-2447-848C-D4B184E7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7A7E-E14F-054E-AFD7-372884D9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188CD-71D7-DB40-A0EE-7F5B4130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820E-6812-ED44-81FA-4EADECD2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B48A4-D8A1-8849-ABE3-00571D32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31262-DB2A-3C44-86D9-B1027A35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43524-B268-F346-A910-09565A04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0936B-E01C-9946-9937-B310D295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2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3190-E17B-C142-80AE-08C02FC7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B0020-C838-634A-A7C7-CAAAAC9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9149C-A57C-3C46-A422-4F8F074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8CC87-C0B3-6D4D-A8B7-7323F45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FEA98-DEE9-AB48-8C72-1EAAAE30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8097-92B1-CC44-9F2B-07C49C99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D5E5F-6EF4-7C43-87E3-9FD5EE72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536D-3904-994D-A77F-B8C6F7A0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DF99-56A0-B04E-898E-5525A308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B9AF-0744-7746-93D0-AD480ED9C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85E7-BB08-EE48-AB83-8A66EF1B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81DB-DB2F-8F48-BA4A-130DBC25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2BDB-C9D9-9943-853D-CC1A459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C633-8333-CF4E-AF80-27B9FF51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986BF-D21E-DB45-8E39-3CA7636AC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B9BD-D887-8445-9A6E-FF809794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6CB42-4C6B-4C42-AB87-B7EA881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88503-9C66-4C44-8412-357CBA14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9C94-C9CC-8C4E-AB61-CE97D132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88535-E6B4-7543-A2C5-5CA18B2D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8FDB-A37F-C74E-ACA5-763349C1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B2A0-9EE1-974A-82CF-C8566813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86B-2F65-7B4F-A433-B5E996E66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B6BD-5079-934B-ABCD-8DBE5981B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01809CA-D14A-E14C-8AB9-072FD8350163}"/>
              </a:ext>
            </a:extLst>
          </p:cNvPr>
          <p:cNvSpPr/>
          <p:nvPr userDrawn="1"/>
        </p:nvSpPr>
        <p:spPr>
          <a:xfrm flipV="1">
            <a:off x="0" y="0"/>
            <a:ext cx="12192000" cy="767644"/>
          </a:xfrm>
          <a:prstGeom prst="triangle">
            <a:avLst>
              <a:gd name="adj" fmla="val 50794"/>
            </a:avLst>
          </a:prstGeom>
          <a:gradFill flip="none" rotWithShape="1">
            <a:gsLst>
              <a:gs pos="81000">
                <a:schemeClr val="bg1">
                  <a:lumMod val="95000"/>
                  <a:alpha val="51000"/>
                </a:schemeClr>
              </a:gs>
              <a:gs pos="53000">
                <a:schemeClr val="accent3">
                  <a:lumMod val="40000"/>
                  <a:lumOff val="60000"/>
                  <a:alpha val="33000"/>
                </a:schemeClr>
              </a:gs>
              <a:gs pos="7000">
                <a:schemeClr val="accent3">
                  <a:lumMod val="60000"/>
                  <a:lumOff val="40000"/>
                  <a:alpha val="83000"/>
                </a:schemeClr>
              </a:gs>
              <a:gs pos="24000">
                <a:schemeClr val="bg1">
                  <a:lumMod val="85000"/>
                  <a:alpha val="48000"/>
                </a:schemeClr>
              </a:gs>
              <a:gs pos="0">
                <a:schemeClr val="bg1">
                  <a:lumMod val="75000"/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4BA3820-28C0-3144-A720-8729E8FB120A}"/>
              </a:ext>
            </a:extLst>
          </p:cNvPr>
          <p:cNvSpPr/>
          <p:nvPr userDrawn="1"/>
        </p:nvSpPr>
        <p:spPr>
          <a:xfrm rot="10800000" flipV="1">
            <a:off x="0" y="6109053"/>
            <a:ext cx="12192000" cy="767644"/>
          </a:xfrm>
          <a:prstGeom prst="triangle">
            <a:avLst>
              <a:gd name="adj" fmla="val 50794"/>
            </a:avLst>
          </a:prstGeom>
          <a:gradFill flip="none" rotWithShape="1">
            <a:gsLst>
              <a:gs pos="81000">
                <a:schemeClr val="bg1">
                  <a:lumMod val="95000"/>
                  <a:alpha val="51000"/>
                </a:schemeClr>
              </a:gs>
              <a:gs pos="53000">
                <a:schemeClr val="accent3">
                  <a:lumMod val="40000"/>
                  <a:lumOff val="60000"/>
                  <a:alpha val="33000"/>
                </a:schemeClr>
              </a:gs>
              <a:gs pos="7000">
                <a:schemeClr val="accent3">
                  <a:lumMod val="60000"/>
                  <a:lumOff val="40000"/>
                  <a:alpha val="83000"/>
                </a:schemeClr>
              </a:gs>
              <a:gs pos="24000">
                <a:schemeClr val="bg1">
                  <a:lumMod val="85000"/>
                  <a:alpha val="48000"/>
                </a:schemeClr>
              </a:gs>
              <a:gs pos="0">
                <a:schemeClr val="bg1">
                  <a:lumMod val="75000"/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88535-E6B4-7543-A2C5-5CA18B2D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8FDB-A37F-C74E-ACA5-763349C1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B2A0-9EE1-974A-82CF-C8566813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F574-60C6-DE4D-B5A6-ABAD4027B526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86B-2F65-7B4F-A433-B5E996E66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B6BD-5079-934B-ABCD-8DBE5981B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129F-E5E0-AB4B-B2A6-728971C6F4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87C0269-27B1-3940-8C62-04B948E0A0BC}"/>
              </a:ext>
            </a:extLst>
          </p:cNvPr>
          <p:cNvSpPr/>
          <p:nvPr userDrawn="1"/>
        </p:nvSpPr>
        <p:spPr>
          <a:xfrm rot="10800000">
            <a:off x="9019822" y="-3178175"/>
            <a:ext cx="6344356" cy="6356350"/>
          </a:xfrm>
          <a:prstGeom prst="arc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alpha val="98000"/>
                  <a:lumMod val="15000"/>
                  <a:lumOff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ottom.jpg">
            <a:extLst>
              <a:ext uri="{FF2B5EF4-FFF2-40B4-BE49-F238E27FC236}">
                <a16:creationId xmlns:a16="http://schemas.microsoft.com/office/drawing/2014/main" id="{C35B0DB6-4D9E-4A4E-A862-2F0B9272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12192000" cy="2159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28F68-7A00-3F44-A8BF-2F675F5D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009" y="1594598"/>
            <a:ext cx="10183091" cy="3013421"/>
          </a:xfrm>
        </p:spPr>
        <p:txBody>
          <a:bodyPr>
            <a:noAutofit/>
          </a:bodyPr>
          <a:lstStyle/>
          <a:p>
            <a:r>
              <a:rPr lang="en-US" sz="4000" b="1" dirty="0"/>
              <a:t>Analysis of Impediments to Fair Housing Choice </a:t>
            </a:r>
            <a:br>
              <a:rPr lang="en-US" sz="4000" b="1" dirty="0"/>
            </a:br>
            <a:r>
              <a:rPr lang="en-US" sz="4000" b="1" dirty="0"/>
              <a:t>Stakeholder Informational Session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/>
              <a:t>May 14, </a:t>
            </a:r>
            <a:r>
              <a:rPr lang="en-US" sz="4000" b="1" dirty="0"/>
              <a:t>2020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43987-2B7E-C44E-814E-3F157E77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706" y="6190374"/>
            <a:ext cx="4347249" cy="8278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Presented by Civitas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112CB-E62E-7E47-888B-FA261679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00" y="6121097"/>
            <a:ext cx="915858" cy="645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3532D-D6E4-E246-9172-6689C4F90C63}"/>
              </a:ext>
            </a:extLst>
          </p:cNvPr>
          <p:cNvSpPr txBox="1"/>
          <p:nvPr/>
        </p:nvSpPr>
        <p:spPr>
          <a:xfrm>
            <a:off x="465762" y="734178"/>
            <a:ext cx="112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Corsiva Hebrew" pitchFamily="2" charset="-79"/>
              </a:rPr>
              <a:t>City of Sherman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48263-2889-FA48-A83B-A5DAAF19F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42" y="5707156"/>
            <a:ext cx="2968256" cy="8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563C0-0A0D-1945-BA5F-48C94327A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6000"/>
                    </a14:imgEffect>
                  </a14:imgLayer>
                </a14:imgProps>
              </a:ext>
            </a:extLst>
          </a:blip>
          <a:srcRect l="1928"/>
          <a:stretch/>
        </p:blipFill>
        <p:spPr>
          <a:xfrm>
            <a:off x="3455894" y="2006075"/>
            <a:ext cx="8641976" cy="5229612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82000" sy="182000" algn="ctr" rotWithShape="0">
              <a:schemeClr val="bg1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2E2B4-C9E2-4948-B70A-3470339F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127572"/>
            <a:ext cx="10515600" cy="1325563"/>
          </a:xfrm>
        </p:spPr>
        <p:txBody>
          <a:bodyPr/>
          <a:lstStyle/>
          <a:p>
            <a:r>
              <a:rPr lang="en-US" u="sng" dirty="0"/>
              <a:t>Citizen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0AE1-E02F-A84A-9766-8E585703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06078"/>
            <a:ext cx="11981329" cy="482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	Citizens have a voice in addressing community needs: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Stakeholder</a:t>
            </a:r>
            <a:r>
              <a:rPr lang="en-US" dirty="0"/>
              <a:t>: </a:t>
            </a:r>
            <a:r>
              <a:rPr lang="en-US" dirty="0">
                <a:solidFill>
                  <a:srgbClr val="002060"/>
                </a:solidFill>
              </a:rPr>
              <a:t>https://</a:t>
            </a:r>
            <a:r>
              <a:rPr lang="en-US" dirty="0" err="1">
                <a:solidFill>
                  <a:srgbClr val="002060"/>
                </a:solidFill>
              </a:rPr>
              <a:t>www.surveymonkey.com</a:t>
            </a:r>
            <a:r>
              <a:rPr lang="en-US" dirty="0">
                <a:solidFill>
                  <a:srgbClr val="002060"/>
                </a:solidFill>
              </a:rPr>
              <a:t>/r/Sherman-Stakeholder2020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Community</a:t>
            </a:r>
            <a:r>
              <a:rPr lang="en-US" dirty="0"/>
              <a:t>: </a:t>
            </a:r>
            <a:r>
              <a:rPr lang="en-US" dirty="0">
                <a:solidFill>
                  <a:srgbClr val="002060"/>
                </a:solidFill>
              </a:rPr>
              <a:t>https://</a:t>
            </a:r>
            <a:r>
              <a:rPr lang="en-US" dirty="0" err="1">
                <a:solidFill>
                  <a:srgbClr val="002060"/>
                </a:solidFill>
              </a:rPr>
              <a:t>www.surveymonkey.com</a:t>
            </a:r>
            <a:r>
              <a:rPr lang="en-US" dirty="0">
                <a:solidFill>
                  <a:srgbClr val="002060"/>
                </a:solidFill>
              </a:rPr>
              <a:t>/r/Sherman-Community2020</a:t>
            </a:r>
          </a:p>
        </p:txBody>
      </p:sp>
    </p:spTree>
    <p:extLst>
      <p:ext uri="{BB962C8B-B14F-4D97-AF65-F5344CB8AC3E}">
        <p14:creationId xmlns:p14="http://schemas.microsoft.com/office/powerpoint/2010/main" val="1904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1461D-FBED-604B-8C82-0F6D64A44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E2B4-C9E2-4948-B70A-3470339F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270857"/>
            <a:ext cx="10515600" cy="1325563"/>
          </a:xfrm>
        </p:spPr>
        <p:txBody>
          <a:bodyPr/>
          <a:lstStyle/>
          <a:p>
            <a:r>
              <a:rPr lang="en-US" u="sng" dirty="0"/>
              <a:t>Rights to Fair Housing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1FD16-211A-1749-89C1-029356F2FBAC}"/>
              </a:ext>
            </a:extLst>
          </p:cNvPr>
          <p:cNvSpPr/>
          <p:nvPr/>
        </p:nvSpPr>
        <p:spPr>
          <a:xfrm>
            <a:off x="320211" y="1460187"/>
            <a:ext cx="1171939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Fair Housing Act </a:t>
            </a:r>
            <a:r>
              <a:rPr lang="en-US" sz="2000" dirty="0"/>
              <a:t>(42 U.S.C. § 3601 et seq)</a:t>
            </a:r>
            <a:r>
              <a:rPr lang="en-US" sz="2800" dirty="0"/>
              <a:t> Mandates</a:t>
            </a:r>
            <a:r>
              <a:rPr lang="en-US" sz="2000" dirty="0"/>
              <a:t>: 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to prohibit discrimination in housing-related transactions; and 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to promote integrated housing patterns through a requirement that the federal government administer programs and activities in a manner that </a:t>
            </a:r>
            <a:r>
              <a:rPr lang="en-US" sz="2000" b="1" i="1" dirty="0"/>
              <a:t>affirmatively furthers fair housing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2400" b="1" i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FHA prohibits discrimination based on </a:t>
            </a:r>
            <a:r>
              <a:rPr lang="en-US" sz="2000" b="1" i="1" dirty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20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B698CF-A306-704D-8BCA-AC520027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98" y="3568764"/>
            <a:ext cx="4455273" cy="2506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76EF19-29AA-FB45-877E-7519B62C7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51587"/>
              </p:ext>
            </p:extLst>
          </p:nvPr>
        </p:nvGraphicFramePr>
        <p:xfrm>
          <a:off x="656985" y="4206672"/>
          <a:ext cx="61393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334">
                  <a:extLst>
                    <a:ext uri="{9D8B030D-6E8A-4147-A177-3AD203B41FA5}">
                      <a16:colId xmlns:a16="http://schemas.microsoft.com/office/drawing/2014/main" val="1134278734"/>
                    </a:ext>
                  </a:extLst>
                </a:gridCol>
                <a:gridCol w="3943046">
                  <a:extLst>
                    <a:ext uri="{9D8B030D-6E8A-4147-A177-3AD203B41FA5}">
                      <a16:colId xmlns:a16="http://schemas.microsoft.com/office/drawing/2014/main" val="1138727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Color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Religion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Sex (including gender identity)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01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Familial Status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National Origin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95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Disability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187841"/>
                  </a:ext>
                </a:extLst>
              </a:tr>
            </a:tbl>
          </a:graphicData>
        </a:graphic>
      </p:graphicFrame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12531EC-E0C8-3440-B1F3-466F50F40FD2}"/>
              </a:ext>
            </a:extLst>
          </p:cNvPr>
          <p:cNvSpPr/>
          <p:nvPr/>
        </p:nvSpPr>
        <p:spPr>
          <a:xfrm>
            <a:off x="566378" y="3643554"/>
            <a:ext cx="6649954" cy="2253006"/>
          </a:xfrm>
          <a:prstGeom prst="round1Rect">
            <a:avLst/>
          </a:prstGeom>
          <a:solidFill>
            <a:srgbClr val="76D6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2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A2A4-2110-FE4D-84FE-62A80BC8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1" y="258244"/>
            <a:ext cx="10515600" cy="1325563"/>
          </a:xfrm>
        </p:spPr>
        <p:txBody>
          <a:bodyPr/>
          <a:lstStyle/>
          <a:p>
            <a:r>
              <a:rPr lang="en-US" u="sng" dirty="0"/>
              <a:t>Fair Housing Choice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0E0F66-CF3D-4447-9B27-6206080405FC}"/>
              </a:ext>
            </a:extLst>
          </p:cNvPr>
          <p:cNvSpPr txBox="1">
            <a:spLocks/>
          </p:cNvSpPr>
          <p:nvPr/>
        </p:nvSpPr>
        <p:spPr>
          <a:xfrm>
            <a:off x="198634" y="1690688"/>
            <a:ext cx="11993366" cy="424628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Who must comply</a:t>
            </a:r>
            <a:r>
              <a:rPr lang="en-US" sz="2400" dirty="0"/>
              <a:t>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proposed Fair Housing Rule suggests that new emphasis on </a:t>
            </a:r>
            <a:r>
              <a:rPr lang="en-US" i="1" dirty="0"/>
              <a:t>choice</a:t>
            </a:r>
            <a:r>
              <a:rPr lang="en-US" dirty="0"/>
              <a:t> – 	Individuals and families have the ability to live where they choose within their 	economic means; without unlawful discrimination. </a:t>
            </a:r>
          </a:p>
          <a:p>
            <a:pPr marL="0" indent="0" algn="ctr">
              <a:buNone/>
            </a:pPr>
            <a:endParaRPr lang="en-US" sz="1200" i="1" dirty="0"/>
          </a:p>
          <a:p>
            <a:pPr marL="0" indent="0" algn="ctr">
              <a:buNone/>
            </a:pPr>
            <a:r>
              <a:rPr lang="en-US" b="1" i="1" dirty="0"/>
              <a:t>Protected Choice, Actual Choice, Quality Choice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52B45-4CBE-954A-8AE6-23588DCCE45E}"/>
              </a:ext>
            </a:extLst>
          </p:cNvPr>
          <p:cNvSpPr/>
          <p:nvPr/>
        </p:nvSpPr>
        <p:spPr>
          <a:xfrm>
            <a:off x="99317" y="6046439"/>
            <a:ext cx="11993366" cy="734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Discrimination includes refusing to rent to someone, steering someone away to a particular type of housing or neighborhood, enacting zoning measures to exclude particular groups etc., due to membership of a protected class.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47A53-77E7-D746-BF15-F3781EF441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33" y="0"/>
            <a:ext cx="2660219" cy="1773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1E5D5-4E4E-0C4B-9AD4-DBB90E1E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868" y="1581223"/>
            <a:ext cx="2544132" cy="1689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FBB11-E7BF-6E4F-985F-020F99C54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387" y="2361937"/>
            <a:ext cx="2203328" cy="148937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D030D6-C06D-5A46-B6DA-260D1163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46270"/>
              </p:ext>
            </p:extLst>
          </p:nvPr>
        </p:nvGraphicFramePr>
        <p:xfrm>
          <a:off x="290301" y="2036457"/>
          <a:ext cx="7290086" cy="175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017">
                  <a:extLst>
                    <a:ext uri="{9D8B030D-6E8A-4147-A177-3AD203B41FA5}">
                      <a16:colId xmlns:a16="http://schemas.microsoft.com/office/drawing/2014/main" val="1134278734"/>
                    </a:ext>
                  </a:extLst>
                </a:gridCol>
                <a:gridCol w="4136069">
                  <a:extLst>
                    <a:ext uri="{9D8B030D-6E8A-4147-A177-3AD203B41FA5}">
                      <a16:colId xmlns:a16="http://schemas.microsoft.com/office/drawing/2014/main" val="1138727964"/>
                    </a:ext>
                  </a:extLst>
                </a:gridCol>
              </a:tblGrid>
              <a:tr h="1388221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Landlords</a:t>
                      </a:r>
                      <a:endParaRPr kumimoji="0" lang="en-US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Property Managers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Real Estate Agents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Lenders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Insurance Companies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Homeowners Associations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Condo boards</a:t>
                      </a:r>
                      <a:endParaRPr kumimoji="0" lang="en-US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0710"/>
                  </a:ext>
                </a:extLst>
              </a:tr>
            </a:tbl>
          </a:graphicData>
        </a:graphic>
      </p:graphicFrame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576671F9-CCF2-0342-9C85-A922452770F8}"/>
              </a:ext>
            </a:extLst>
          </p:cNvPr>
          <p:cNvSpPr/>
          <p:nvPr/>
        </p:nvSpPr>
        <p:spPr>
          <a:xfrm>
            <a:off x="198634" y="1598302"/>
            <a:ext cx="7056747" cy="2253006"/>
          </a:xfrm>
          <a:prstGeom prst="round1Rect">
            <a:avLst/>
          </a:prstGeom>
          <a:solidFill>
            <a:srgbClr val="76D6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E98A-E0B7-3842-A1AC-9B9F4A89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32" y="476732"/>
            <a:ext cx="7474172" cy="1325563"/>
          </a:xfrm>
        </p:spPr>
        <p:txBody>
          <a:bodyPr>
            <a:normAutofit/>
          </a:bodyPr>
          <a:lstStyle/>
          <a:p>
            <a:pPr fontAlgn="b"/>
            <a:r>
              <a:rPr lang="en-US" u="sng" dirty="0"/>
              <a:t>Fair Housing Complaints</a:t>
            </a:r>
            <a:endParaRPr lang="en-US" u="sng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A4678C-4E4B-6A4E-BE5F-1800E3D9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98" y="1802295"/>
            <a:ext cx="8940195" cy="4731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altLang="en-US" sz="2000" dirty="0"/>
              <a:t>Example </a:t>
            </a:r>
            <a:r>
              <a:rPr lang="en-US" sz="2000" dirty="0"/>
              <a:t>statements may indicate possible discrimination:</a:t>
            </a:r>
            <a:endParaRPr lang="en-AU" sz="2000" dirty="0"/>
          </a:p>
          <a:p>
            <a:pPr marL="0" indent="0">
              <a:buNone/>
            </a:pPr>
            <a:endParaRPr lang="en-AU" altLang="en-US" sz="2000" dirty="0"/>
          </a:p>
          <a:p>
            <a:pPr lvl="1"/>
            <a:r>
              <a:rPr lang="en-AU" altLang="en-US" sz="2000" dirty="0"/>
              <a:t>“You really wouldn’t have enough space with so many children”</a:t>
            </a:r>
            <a:endParaRPr lang="en-US" altLang="en-US" sz="2000" dirty="0"/>
          </a:p>
          <a:p>
            <a:pPr lvl="1"/>
            <a:r>
              <a:rPr lang="en-US" sz="2000" dirty="0"/>
              <a:t>“We have a strict policy: if you have an arrests history, you cannot rent here.”</a:t>
            </a:r>
          </a:p>
          <a:p>
            <a:pPr lvl="1"/>
            <a:r>
              <a:rPr lang="en-AU" altLang="en-US" sz="2000" dirty="0"/>
              <a:t>“I don’t think your wheelchair would fit through our doors”</a:t>
            </a:r>
          </a:p>
          <a:p>
            <a:pPr lvl="1"/>
            <a:r>
              <a:rPr lang="en-US" sz="2000" dirty="0"/>
              <a:t>“You would feel more comfortable in a different neighborhood.”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Actions:</a:t>
            </a:r>
          </a:p>
          <a:p>
            <a:pPr>
              <a:buNone/>
            </a:pPr>
            <a:endParaRPr lang="en-US" altLang="en-US" sz="2000" dirty="0"/>
          </a:p>
          <a:p>
            <a:pPr lvl="1"/>
            <a:r>
              <a:rPr lang="en-AU" altLang="en-US" sz="2000" dirty="0"/>
              <a:t>Talk to a housing counselor</a:t>
            </a:r>
            <a:endParaRPr lang="en-US" altLang="en-US" sz="2000" dirty="0"/>
          </a:p>
          <a:p>
            <a:pPr lvl="1"/>
            <a:r>
              <a:rPr lang="en-AU" altLang="en-US" sz="2000" dirty="0"/>
              <a:t>You have 1 year to file a complaint with U.S. Department of Housing and Urban Development</a:t>
            </a:r>
          </a:p>
          <a:p>
            <a:pPr lvl="1"/>
            <a:r>
              <a:rPr lang="en-AU" altLang="en-US" sz="2000" dirty="0"/>
              <a:t>Discrimination stops when people stop putting up with it</a:t>
            </a:r>
            <a:endParaRPr lang="en-US" altLang="en-US" sz="2000" dirty="0"/>
          </a:p>
          <a:p>
            <a:pPr lvl="1"/>
            <a:endParaRPr lang="en-US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1CC646-FE09-E14A-B652-05846039D5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005E-C628-2846-BE15-68224391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15" y="15515"/>
            <a:ext cx="10960867" cy="1610852"/>
          </a:xfrm>
        </p:spPr>
        <p:txBody>
          <a:bodyPr>
            <a:normAutofit/>
          </a:bodyPr>
          <a:lstStyle/>
          <a:p>
            <a:r>
              <a:rPr lang="en-US" u="sng" dirty="0"/>
              <a:t>Analysis of Impediments to Fair Housing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4CC8-2476-9345-83FD-A9E80334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1" y="2544481"/>
            <a:ext cx="10406899" cy="3354462"/>
          </a:xfrm>
        </p:spPr>
        <p:txBody>
          <a:bodyPr>
            <a:noAutofit/>
          </a:bodyPr>
          <a:lstStyle/>
          <a:p>
            <a:r>
              <a:rPr lang="en-US" sz="2200" dirty="0"/>
              <a:t>Review of laws, regulations, policies, and practices affecting housing affordability, accessibility, availability, and choice. </a:t>
            </a:r>
          </a:p>
          <a:p>
            <a:endParaRPr lang="en-US" sz="2200" dirty="0"/>
          </a:p>
          <a:p>
            <a:r>
              <a:rPr lang="en-US" sz="2200" dirty="0"/>
              <a:t>The assessment specifically includes an evaluation of: </a:t>
            </a:r>
          </a:p>
          <a:p>
            <a:pPr lvl="1">
              <a:spcBef>
                <a:spcPts val="600"/>
              </a:spcBef>
              <a:buFont typeface="System Font Regular"/>
              <a:buChar char="-"/>
            </a:pPr>
            <a:r>
              <a:rPr lang="en-US" sz="2000" dirty="0"/>
              <a:t>Existing socio-economic conditions and trends in the  city</a:t>
            </a:r>
          </a:p>
          <a:p>
            <a:pPr lvl="1">
              <a:spcBef>
                <a:spcPts val="600"/>
              </a:spcBef>
              <a:buFont typeface="System Font Regular"/>
              <a:buChar char="-"/>
            </a:pPr>
            <a:r>
              <a:rPr lang="en-US" sz="2000" dirty="0"/>
              <a:t>Public and private organizations impacting housing issues </a:t>
            </a:r>
          </a:p>
          <a:p>
            <a:pPr lvl="1">
              <a:spcBef>
                <a:spcPts val="600"/>
              </a:spcBef>
              <a:buFont typeface="System Font Regular"/>
              <a:buChar char="-"/>
            </a:pPr>
            <a:r>
              <a:rPr lang="en-US" sz="2000" dirty="0"/>
              <a:t>Barriers to fair housing choice </a:t>
            </a:r>
          </a:p>
          <a:p>
            <a:pPr lvl="1">
              <a:spcBef>
                <a:spcPts val="600"/>
              </a:spcBef>
              <a:buFont typeface="System Font Regular"/>
              <a:buChar char="-"/>
            </a:pPr>
            <a:r>
              <a:rPr lang="en-US" sz="2000" dirty="0"/>
              <a:t>Actions to address any real or perceived impediments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11364-5029-5E43-A2B6-166A8ADDB20F}"/>
              </a:ext>
            </a:extLst>
          </p:cNvPr>
          <p:cNvSpPr/>
          <p:nvPr/>
        </p:nvSpPr>
        <p:spPr>
          <a:xfrm>
            <a:off x="349622" y="1398194"/>
            <a:ext cx="1130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Jurisdictions directly receiving Community Development Block Grants must certify that they will </a:t>
            </a:r>
            <a:r>
              <a:rPr lang="en-US" sz="2400" b="1" i="1" dirty="0"/>
              <a:t>Affirmatively Further Fair Housing </a:t>
            </a:r>
          </a:p>
        </p:txBody>
      </p:sp>
    </p:spTree>
    <p:extLst>
      <p:ext uri="{BB962C8B-B14F-4D97-AF65-F5344CB8AC3E}">
        <p14:creationId xmlns:p14="http://schemas.microsoft.com/office/powerpoint/2010/main" val="187950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005E-C628-2846-BE15-68224391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15" y="15515"/>
            <a:ext cx="10960867" cy="1610852"/>
          </a:xfrm>
        </p:spPr>
        <p:txBody>
          <a:bodyPr>
            <a:normAutofit/>
          </a:bodyPr>
          <a:lstStyle/>
          <a:p>
            <a:r>
              <a:rPr lang="en-US" u="sng" dirty="0"/>
              <a:t>Summary of 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2AF26-92D3-0B4C-A189-220059CD1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Demographics </a:t>
            </a:r>
          </a:p>
          <a:p>
            <a:r>
              <a:rPr lang="en-US" dirty="0"/>
              <a:t>Economic Profile</a:t>
            </a:r>
          </a:p>
          <a:p>
            <a:r>
              <a:rPr lang="en-US" dirty="0"/>
              <a:t>Housing Characteristics</a:t>
            </a:r>
          </a:p>
          <a:p>
            <a:r>
              <a:rPr lang="en-US" dirty="0"/>
              <a:t>Public Programs and Policies </a:t>
            </a:r>
          </a:p>
          <a:p>
            <a:r>
              <a:rPr lang="en-US" dirty="0"/>
              <a:t>Home Mortgage Disclosure Act (HMDA) Analysis</a:t>
            </a:r>
          </a:p>
          <a:p>
            <a:r>
              <a:rPr lang="en-US" dirty="0"/>
              <a:t>Fair Housing Complaints and Public Input</a:t>
            </a:r>
          </a:p>
          <a:p>
            <a:r>
              <a:rPr lang="en-US" dirty="0"/>
              <a:t>Barriers to Fair Housing Choice</a:t>
            </a:r>
          </a:p>
          <a:p>
            <a:r>
              <a:rPr lang="en-US" dirty="0"/>
              <a:t>Actions to Ameliorate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6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1A7D-3E8A-DC46-84DF-AA4F270C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/>
              <a:t>Community Profile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862E1E7-2A1D-0548-B606-21293D316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76" y="6232669"/>
            <a:ext cx="4003497" cy="4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Estimated Population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Source: 2014-2018 ACS via PolicyMap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5ADACD-51D2-4C4C-AFCA-4090D5133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340262"/>
              </p:ext>
            </p:extLst>
          </p:nvPr>
        </p:nvGraphicFramePr>
        <p:xfrm>
          <a:off x="443060" y="4090094"/>
          <a:ext cx="5652940" cy="253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705FAD4-F4AF-FA48-BE58-2401C7DE5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76" y="106189"/>
            <a:ext cx="4732959" cy="6126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527C9E-FA2F-A44F-A43D-FF212F1F474B}"/>
              </a:ext>
            </a:extLst>
          </p:cNvPr>
          <p:cNvSpPr/>
          <p:nvPr/>
        </p:nvSpPr>
        <p:spPr>
          <a:xfrm>
            <a:off x="75414" y="1690688"/>
            <a:ext cx="6796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Population has grown by approximately 8.5% between 2010 – 2018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Central part of Sherman has the highest concentration of people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Over half of all residents 75 years and over have a disability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F70438-3E2C-5143-A05A-B302A5CB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53623"/>
              </p:ext>
            </p:extLst>
          </p:nvPr>
        </p:nvGraphicFramePr>
        <p:xfrm>
          <a:off x="432287" y="3259135"/>
          <a:ext cx="5096284" cy="643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815201">
                  <a:extLst>
                    <a:ext uri="{9D8B030D-6E8A-4147-A177-3AD203B41FA5}">
                      <a16:colId xmlns:a16="http://schemas.microsoft.com/office/drawing/2014/main" val="3627548892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898631527"/>
                    </a:ext>
                  </a:extLst>
                </a:gridCol>
                <a:gridCol w="847164">
                  <a:extLst>
                    <a:ext uri="{9D8B030D-6E8A-4147-A177-3AD203B41FA5}">
                      <a16:colId xmlns:a16="http://schemas.microsoft.com/office/drawing/2014/main" val="3927396818"/>
                    </a:ext>
                  </a:extLst>
                </a:gridCol>
                <a:gridCol w="847166">
                  <a:extLst>
                    <a:ext uri="{9D8B030D-6E8A-4147-A177-3AD203B41FA5}">
                      <a16:colId xmlns:a16="http://schemas.microsoft.com/office/drawing/2014/main" val="21795761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Base Year:  2010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 2018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 Change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21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Population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37,943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41,149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Median Income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$47,460</a:t>
                      </a:r>
                      <a:endParaRPr lang="en-US" sz="13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$46,940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rgbClr val="C00000"/>
                          </a:solidFill>
                          <a:effectLst/>
                        </a:rPr>
                        <a:t>-1.1%</a:t>
                      </a:r>
                      <a:endParaRPr lang="en-US" sz="13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2389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F112F62B-D25F-104D-92E4-DBF49B7D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9" y="2889832"/>
            <a:ext cx="2987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Demographics – 2010 to 2018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1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EE17-E479-1F49-AFD5-B0692C15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Racial Diversity Index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2AAB-045E-4A41-93AF-4EA3C361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690688"/>
            <a:ext cx="734107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City of Sherman is significantly more diverse than the state </a:t>
            </a:r>
          </a:p>
          <a:p>
            <a:r>
              <a:rPr lang="en-US" sz="2000" dirty="0"/>
              <a:t>City is overall relatively heterogenous with several diverse tracts :</a:t>
            </a:r>
          </a:p>
          <a:p>
            <a:r>
              <a:rPr lang="en-US" sz="2000" dirty="0"/>
              <a:t>The downtown area is predominantly Hispanic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The second largest demographic within the City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9FDC29-8720-5B41-B73A-0C274E72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330" y="6245748"/>
            <a:ext cx="4003497" cy="4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Diversity Index Ranking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Source: 2013-2017 ACS via PolicyMap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7A10C-1EAB-894F-9722-C543076F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3" y="4050851"/>
            <a:ext cx="4752009" cy="2673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BD19A-179F-7A4B-97C8-3025D411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03" y="140336"/>
            <a:ext cx="4752009" cy="6151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115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EE17-E479-1F49-AFD5-B0692C15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Affordability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2AAB-045E-4A41-93AF-4EA3C361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690688"/>
            <a:ext cx="952687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Demand for housing is outpacing supply</a:t>
            </a:r>
          </a:p>
          <a:p>
            <a:r>
              <a:rPr lang="en-US" sz="2000" dirty="0"/>
              <a:t>Median Rent Contracts have increased at a higher pace than Median Household Income</a:t>
            </a:r>
          </a:p>
          <a:p>
            <a:r>
              <a:rPr lang="en-US" sz="2000" dirty="0"/>
              <a:t>As housing costs increase in price, less housing stock available to LMI households</a:t>
            </a:r>
          </a:p>
          <a:p>
            <a:r>
              <a:rPr lang="en-US" sz="2000" dirty="0"/>
              <a:t>Fewer opportunities for LMI households to purchase home (Actual Choice)</a:t>
            </a:r>
          </a:p>
          <a:p>
            <a:endParaRPr lang="en-US" sz="1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9FDC29-8720-5B41-B73A-0C274E72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9603"/>
            <a:ext cx="4003497" cy="1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Source: 2014-2018 ACS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5E6984-E54E-E14A-863C-AC20BCADB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22872"/>
              </p:ext>
            </p:extLst>
          </p:nvPr>
        </p:nvGraphicFramePr>
        <p:xfrm>
          <a:off x="838200" y="4128313"/>
          <a:ext cx="61941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927">
                  <a:extLst>
                    <a:ext uri="{9D8B030D-6E8A-4147-A177-3AD203B41FA5}">
                      <a16:colId xmlns:a16="http://schemas.microsoft.com/office/drawing/2014/main" val="2088361137"/>
                    </a:ext>
                  </a:extLst>
                </a:gridCol>
                <a:gridCol w="1752269">
                  <a:extLst>
                    <a:ext uri="{9D8B030D-6E8A-4147-A177-3AD203B41FA5}">
                      <a16:colId xmlns:a16="http://schemas.microsoft.com/office/drawing/2014/main" val="1736677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Cost Burden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26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Homeowners with Mortgage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4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Homeowners without Mortgage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58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20073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0B888877-4E38-974B-B966-2CDCB537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25674"/>
            <a:ext cx="5477759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Housing Costs: Cost Burden households in Sherman</a:t>
            </a:r>
          </a:p>
        </p:txBody>
      </p:sp>
    </p:spTree>
    <p:extLst>
      <p:ext uri="{BB962C8B-B14F-4D97-AF65-F5344CB8AC3E}">
        <p14:creationId xmlns:p14="http://schemas.microsoft.com/office/powerpoint/2010/main" val="22628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641</Words>
  <Application>Microsoft Macintosh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System Font Regular</vt:lpstr>
      <vt:lpstr>Times New Roman</vt:lpstr>
      <vt:lpstr>Office Theme</vt:lpstr>
      <vt:lpstr>1_Office Theme</vt:lpstr>
      <vt:lpstr>Analysis of Impediments to Fair Housing Choice  Stakeholder Informational Session  May 14, 2020 </vt:lpstr>
      <vt:lpstr>Rights to Fair Housing</vt:lpstr>
      <vt:lpstr>Fair Housing Choice</vt:lpstr>
      <vt:lpstr>Fair Housing Complaints</vt:lpstr>
      <vt:lpstr>Analysis of Impediments to Fair Housing Choice</vt:lpstr>
      <vt:lpstr>Summary of Topics</vt:lpstr>
      <vt:lpstr>Community Profile</vt:lpstr>
      <vt:lpstr>Racial Diversity Index</vt:lpstr>
      <vt:lpstr>Affordability </vt:lpstr>
      <vt:lpstr>Citizen Participation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Analysis of Impediments to Fair Housing Choice  Informational Presentation</dc:title>
  <dc:creator>Spencer Christian</dc:creator>
  <cp:lastModifiedBy>Spencer Christian</cp:lastModifiedBy>
  <cp:revision>46</cp:revision>
  <dcterms:created xsi:type="dcterms:W3CDTF">2020-02-04T21:23:11Z</dcterms:created>
  <dcterms:modified xsi:type="dcterms:W3CDTF">2020-05-14T15:07:37Z</dcterms:modified>
</cp:coreProperties>
</file>