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83" r:id="rId4"/>
    <p:sldId id="302" r:id="rId5"/>
    <p:sldId id="257" r:id="rId6"/>
    <p:sldId id="258" r:id="rId7"/>
    <p:sldId id="304" r:id="rId8"/>
    <p:sldId id="277" r:id="rId9"/>
    <p:sldId id="289" r:id="rId10"/>
    <p:sldId id="306" r:id="rId11"/>
    <p:sldId id="307" r:id="rId12"/>
    <p:sldId id="309" r:id="rId13"/>
    <p:sldId id="310" r:id="rId14"/>
    <p:sldId id="259" r:id="rId15"/>
    <p:sldId id="308" r:id="rId16"/>
    <p:sldId id="296" r:id="rId17"/>
    <p:sldId id="297" r:id="rId18"/>
    <p:sldId id="303" r:id="rId19"/>
    <p:sldId id="278" r:id="rId20"/>
    <p:sldId id="2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3"/>
    <p:restoredTop sz="94663"/>
  </p:normalViewPr>
  <p:slideViewPr>
    <p:cSldViewPr snapToGrid="0" snapToObjects="1">
      <p:cViewPr varScale="1">
        <p:scale>
          <a:sx n="100" d="100"/>
          <a:sy n="100" d="100"/>
        </p:scale>
        <p:origin x="176" y="11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3AEFD-D5DE-2648-B9A3-B2003C256F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E5C93F-0F67-9649-892E-E024BC6B29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A8D118-4D88-364B-882C-238E95EFF8E2}"/>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5" name="Footer Placeholder 4">
            <a:extLst>
              <a:ext uri="{FF2B5EF4-FFF2-40B4-BE49-F238E27FC236}">
                <a16:creationId xmlns:a16="http://schemas.microsoft.com/office/drawing/2014/main" id="{6EFA0766-50A7-1E49-B1D3-A81137D5C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34925-0095-2B49-804D-BEEC8C53B767}"/>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109987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F8AE-ACBD-9440-A714-0434DC2D7C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886187-2542-ED4C-A3DC-C874FCC1D3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E94FF-E7D2-A948-8519-61740A014021}"/>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5" name="Footer Placeholder 4">
            <a:extLst>
              <a:ext uri="{FF2B5EF4-FFF2-40B4-BE49-F238E27FC236}">
                <a16:creationId xmlns:a16="http://schemas.microsoft.com/office/drawing/2014/main" id="{69983077-4F33-8E48-AD4D-1CBF0DE04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4628-F9D8-5842-813A-3A838939A0C4}"/>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3018468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F50855-D8D8-F74E-97D4-88ADAE4467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8CC5FE-BA72-7743-AB9E-AA61A0290F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5DA58-37F6-C642-A44F-F3E5384307CD}"/>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5" name="Footer Placeholder 4">
            <a:extLst>
              <a:ext uri="{FF2B5EF4-FFF2-40B4-BE49-F238E27FC236}">
                <a16:creationId xmlns:a16="http://schemas.microsoft.com/office/drawing/2014/main" id="{725C7A6F-68C7-6747-A82A-4269E23E2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E98E2-1FE8-354D-92BA-67E189BFC2E2}"/>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1568896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3AEFD-D5DE-2648-B9A3-B2003C256F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E5C93F-0F67-9649-892E-E024BC6B29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A8D118-4D88-364B-882C-238E95EFF8E2}"/>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5" name="Footer Placeholder 4">
            <a:extLst>
              <a:ext uri="{FF2B5EF4-FFF2-40B4-BE49-F238E27FC236}">
                <a16:creationId xmlns:a16="http://schemas.microsoft.com/office/drawing/2014/main" id="{6EFA0766-50A7-1E49-B1D3-A81137D5C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34925-0095-2B49-804D-BEEC8C53B767}"/>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1157356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170F-8DD9-2148-83DB-A33552E23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B192E-066C-E545-BEFA-454745DAE5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68E15-4ACA-8D45-98A9-3F50D415FE82}"/>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5" name="Footer Placeholder 4">
            <a:extLst>
              <a:ext uri="{FF2B5EF4-FFF2-40B4-BE49-F238E27FC236}">
                <a16:creationId xmlns:a16="http://schemas.microsoft.com/office/drawing/2014/main" id="{BC054BA2-2540-A64C-B2DF-3CA9C694D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CCA9A-1B0A-684C-AE01-C71F23ACC2E2}"/>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104192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18807-0876-E14E-B945-14A4791886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BE8E67-895C-CB4D-94E1-9CD9A55099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930F9B-9E18-124C-95A8-2D4C239B1356}"/>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5" name="Footer Placeholder 4">
            <a:extLst>
              <a:ext uri="{FF2B5EF4-FFF2-40B4-BE49-F238E27FC236}">
                <a16:creationId xmlns:a16="http://schemas.microsoft.com/office/drawing/2014/main" id="{B1DFCE29-1865-824D-897C-FB4B14373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8B3E7-2C54-2B46-BB1D-040C940B51D8}"/>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3728230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6483-F543-444E-8079-153C2CC3CF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81DFD-D0C7-1E42-8449-7E6C38379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84AC0E-66F8-2A4C-AB80-9F20A0B55A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49B391-11E8-7840-B5D7-3D7D86C3DE6F}"/>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6" name="Footer Placeholder 5">
            <a:extLst>
              <a:ext uri="{FF2B5EF4-FFF2-40B4-BE49-F238E27FC236}">
                <a16:creationId xmlns:a16="http://schemas.microsoft.com/office/drawing/2014/main" id="{38358516-749D-AC4A-B35A-D6BEAEBA39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DB986-EA88-EF47-8D90-161A88D9FF93}"/>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2915506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E158-F2CC-2447-848C-D4B184E7D9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C7A7E-E14F-054E-AFD7-372884D95B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0188CD-71D7-DB40-A0EE-7F5B4130CB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44820E-6812-ED44-81FA-4EADECD2C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4B48A4-D8A1-8849-ABE3-00571D3200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A31262-DB2A-3C44-86D9-B1027A35A071}"/>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8" name="Footer Placeholder 7">
            <a:extLst>
              <a:ext uri="{FF2B5EF4-FFF2-40B4-BE49-F238E27FC236}">
                <a16:creationId xmlns:a16="http://schemas.microsoft.com/office/drawing/2014/main" id="{82543524-B268-F346-A910-09565A046A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E0936B-E01C-9946-9937-B310D295209A}"/>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1737961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13190-E17B-C142-80AE-08C02FC7E2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7B0020-C838-634A-A7C7-CAAAAC972D8A}"/>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4" name="Footer Placeholder 3">
            <a:extLst>
              <a:ext uri="{FF2B5EF4-FFF2-40B4-BE49-F238E27FC236}">
                <a16:creationId xmlns:a16="http://schemas.microsoft.com/office/drawing/2014/main" id="{B3D9149C-A57C-3C46-A422-4F8F074CE2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48CC87-C0B3-6D4D-A8B7-7323F450FB91}"/>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1547674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FEA98-DEE9-AB48-8C72-1EAAAE304090}"/>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3" name="Footer Placeholder 2">
            <a:extLst>
              <a:ext uri="{FF2B5EF4-FFF2-40B4-BE49-F238E27FC236}">
                <a16:creationId xmlns:a16="http://schemas.microsoft.com/office/drawing/2014/main" id="{734A8097-92B1-CC44-9F2B-07C49C9963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1D5E5F-6EF4-7C43-87E3-9FD5EE7229E7}"/>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1361941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536D-3904-994D-A77F-B8C6F7A0B9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A3DF99-56A0-B04E-898E-5525A3083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4DB9AF-0744-7746-93D0-AD480ED9C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685E7-BB08-EE48-AB83-8A66EF1BCEDE}"/>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6" name="Footer Placeholder 5">
            <a:extLst>
              <a:ext uri="{FF2B5EF4-FFF2-40B4-BE49-F238E27FC236}">
                <a16:creationId xmlns:a16="http://schemas.microsoft.com/office/drawing/2014/main" id="{06D881DB-DB2F-8F48-BA4A-130DBC25DF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D92BDB-C9D9-9943-853D-CC1A459E59DA}"/>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2727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170F-8DD9-2148-83DB-A33552E23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B192E-066C-E545-BEFA-454745DAE5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68E15-4ACA-8D45-98A9-3F50D415FE82}"/>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5" name="Footer Placeholder 4">
            <a:extLst>
              <a:ext uri="{FF2B5EF4-FFF2-40B4-BE49-F238E27FC236}">
                <a16:creationId xmlns:a16="http://schemas.microsoft.com/office/drawing/2014/main" id="{BC054BA2-2540-A64C-B2DF-3CA9C694D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CCA9A-1B0A-684C-AE01-C71F23ACC2E2}"/>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1819552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6C633-8333-CF4E-AF80-27B9FF5114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D986BF-D21E-DB45-8E39-3CA7636AC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B2B9BD-D887-8445-9A6E-FF8097940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F6CB42-4C6B-4C42-AB87-B7EA881466CF}"/>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6" name="Footer Placeholder 5">
            <a:extLst>
              <a:ext uri="{FF2B5EF4-FFF2-40B4-BE49-F238E27FC236}">
                <a16:creationId xmlns:a16="http://schemas.microsoft.com/office/drawing/2014/main" id="{92488503-9C66-4C44-8412-357CBA14DC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BD9C94-C9CC-8C4E-AB61-CE97D132E29C}"/>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100389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F8AE-ACBD-9440-A714-0434DC2D7C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886187-2542-ED4C-A3DC-C874FCC1D3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E94FF-E7D2-A948-8519-61740A014021}"/>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5" name="Footer Placeholder 4">
            <a:extLst>
              <a:ext uri="{FF2B5EF4-FFF2-40B4-BE49-F238E27FC236}">
                <a16:creationId xmlns:a16="http://schemas.microsoft.com/office/drawing/2014/main" id="{69983077-4F33-8E48-AD4D-1CBF0DE04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4628-F9D8-5842-813A-3A838939A0C4}"/>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3073993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F50855-D8D8-F74E-97D4-88ADAE4467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8CC5FE-BA72-7743-AB9E-AA61A0290F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5DA58-37F6-C642-A44F-F3E5384307CD}"/>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5" name="Footer Placeholder 4">
            <a:extLst>
              <a:ext uri="{FF2B5EF4-FFF2-40B4-BE49-F238E27FC236}">
                <a16:creationId xmlns:a16="http://schemas.microsoft.com/office/drawing/2014/main" id="{725C7A6F-68C7-6747-A82A-4269E23E2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E98E2-1FE8-354D-92BA-67E189BFC2E2}"/>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260874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18807-0876-E14E-B945-14A4791886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BE8E67-895C-CB4D-94E1-9CD9A55099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930F9B-9E18-124C-95A8-2D4C239B1356}"/>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5" name="Footer Placeholder 4">
            <a:extLst>
              <a:ext uri="{FF2B5EF4-FFF2-40B4-BE49-F238E27FC236}">
                <a16:creationId xmlns:a16="http://schemas.microsoft.com/office/drawing/2014/main" id="{B1DFCE29-1865-824D-897C-FB4B14373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8B3E7-2C54-2B46-BB1D-040C940B51D8}"/>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38824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6483-F543-444E-8079-153C2CC3CF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81DFD-D0C7-1E42-8449-7E6C38379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84AC0E-66F8-2A4C-AB80-9F20A0B55A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49B391-11E8-7840-B5D7-3D7D86C3DE6F}"/>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6" name="Footer Placeholder 5">
            <a:extLst>
              <a:ext uri="{FF2B5EF4-FFF2-40B4-BE49-F238E27FC236}">
                <a16:creationId xmlns:a16="http://schemas.microsoft.com/office/drawing/2014/main" id="{38358516-749D-AC4A-B35A-D6BEAEBA39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DB986-EA88-EF47-8D90-161A88D9FF93}"/>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3448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E158-F2CC-2447-848C-D4B184E7D9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C7A7E-E14F-054E-AFD7-372884D95B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0188CD-71D7-DB40-A0EE-7F5B4130CB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44820E-6812-ED44-81FA-4EADECD2C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4B48A4-D8A1-8849-ABE3-00571D3200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A31262-DB2A-3C44-86D9-B1027A35A071}"/>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8" name="Footer Placeholder 7">
            <a:extLst>
              <a:ext uri="{FF2B5EF4-FFF2-40B4-BE49-F238E27FC236}">
                <a16:creationId xmlns:a16="http://schemas.microsoft.com/office/drawing/2014/main" id="{82543524-B268-F346-A910-09565A046A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E0936B-E01C-9946-9937-B310D295209A}"/>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166912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13190-E17B-C142-80AE-08C02FC7E2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7B0020-C838-634A-A7C7-CAAAAC972D8A}"/>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4" name="Footer Placeholder 3">
            <a:extLst>
              <a:ext uri="{FF2B5EF4-FFF2-40B4-BE49-F238E27FC236}">
                <a16:creationId xmlns:a16="http://schemas.microsoft.com/office/drawing/2014/main" id="{B3D9149C-A57C-3C46-A422-4F8F074CE2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48CC87-C0B3-6D4D-A8B7-7323F450FB91}"/>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281726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FEA98-DEE9-AB48-8C72-1EAAAE304090}"/>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3" name="Footer Placeholder 2">
            <a:extLst>
              <a:ext uri="{FF2B5EF4-FFF2-40B4-BE49-F238E27FC236}">
                <a16:creationId xmlns:a16="http://schemas.microsoft.com/office/drawing/2014/main" id="{734A8097-92B1-CC44-9F2B-07C49C9963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1D5E5F-6EF4-7C43-87E3-9FD5EE7229E7}"/>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321936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536D-3904-994D-A77F-B8C6F7A0B9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A3DF99-56A0-B04E-898E-5525A3083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4DB9AF-0744-7746-93D0-AD480ED9C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685E7-BB08-EE48-AB83-8A66EF1BCEDE}"/>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6" name="Footer Placeholder 5">
            <a:extLst>
              <a:ext uri="{FF2B5EF4-FFF2-40B4-BE49-F238E27FC236}">
                <a16:creationId xmlns:a16="http://schemas.microsoft.com/office/drawing/2014/main" id="{06D881DB-DB2F-8F48-BA4A-130DBC25DF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D92BDB-C9D9-9943-853D-CC1A459E59DA}"/>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338906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6C633-8333-CF4E-AF80-27B9FF5114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D986BF-D21E-DB45-8E39-3CA7636AC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B2B9BD-D887-8445-9A6E-FF8097940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F6CB42-4C6B-4C42-AB87-B7EA881466CF}"/>
              </a:ext>
            </a:extLst>
          </p:cNvPr>
          <p:cNvSpPr>
            <a:spLocks noGrp="1"/>
          </p:cNvSpPr>
          <p:nvPr>
            <p:ph type="dt" sz="half" idx="10"/>
          </p:nvPr>
        </p:nvSpPr>
        <p:spPr/>
        <p:txBody>
          <a:bodyPr/>
          <a:lstStyle/>
          <a:p>
            <a:fld id="{D91DF574-60C6-DE4D-B5A6-ABAD4027B526}" type="datetimeFigureOut">
              <a:rPr lang="en-US" smtClean="0"/>
              <a:t>4/3/20</a:t>
            </a:fld>
            <a:endParaRPr lang="en-US"/>
          </a:p>
        </p:txBody>
      </p:sp>
      <p:sp>
        <p:nvSpPr>
          <p:cNvPr id="6" name="Footer Placeholder 5">
            <a:extLst>
              <a:ext uri="{FF2B5EF4-FFF2-40B4-BE49-F238E27FC236}">
                <a16:creationId xmlns:a16="http://schemas.microsoft.com/office/drawing/2014/main" id="{92488503-9C66-4C44-8412-357CBA14DC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BD9C94-C9CC-8C4E-AB61-CE97D132E29C}"/>
              </a:ext>
            </a:extLst>
          </p:cNvPr>
          <p:cNvSpPr>
            <a:spLocks noGrp="1"/>
          </p:cNvSpPr>
          <p:nvPr>
            <p:ph type="sldNum" sz="quarter" idx="12"/>
          </p:nvPr>
        </p:nvSpPr>
        <p:spPr/>
        <p:txBody>
          <a:bodyPr/>
          <a:lstStyle/>
          <a:p>
            <a:fld id="{C20F129F-E5E0-AB4B-B2A6-728971C6F4F5}" type="slidenum">
              <a:rPr lang="en-US" smtClean="0"/>
              <a:t>‹#›</a:t>
            </a:fld>
            <a:endParaRPr lang="en-US"/>
          </a:p>
        </p:txBody>
      </p:sp>
    </p:spTree>
    <p:extLst>
      <p:ext uri="{BB962C8B-B14F-4D97-AF65-F5344CB8AC3E}">
        <p14:creationId xmlns:p14="http://schemas.microsoft.com/office/powerpoint/2010/main" val="259022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B88535-E6B4-7543-A2C5-5CA18B2D3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498FDB-A37F-C74E-ACA5-763349C1DA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1B2A0-9EE1-974A-82CF-C85668134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DF574-60C6-DE4D-B5A6-ABAD4027B526}" type="datetimeFigureOut">
              <a:rPr lang="en-US" smtClean="0"/>
              <a:t>4/3/20</a:t>
            </a:fld>
            <a:endParaRPr lang="en-US"/>
          </a:p>
        </p:txBody>
      </p:sp>
      <p:sp>
        <p:nvSpPr>
          <p:cNvPr id="5" name="Footer Placeholder 4">
            <a:extLst>
              <a:ext uri="{FF2B5EF4-FFF2-40B4-BE49-F238E27FC236}">
                <a16:creationId xmlns:a16="http://schemas.microsoft.com/office/drawing/2014/main" id="{671C786B-2F65-7B4F-A433-B5E996E667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FEB6BD-5079-934B-ABCD-8DBE5981B0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F129F-E5E0-AB4B-B2A6-728971C6F4F5}" type="slidenum">
              <a:rPr lang="en-US" smtClean="0"/>
              <a:t>‹#›</a:t>
            </a:fld>
            <a:endParaRPr lang="en-US"/>
          </a:p>
        </p:txBody>
      </p:sp>
      <p:sp>
        <p:nvSpPr>
          <p:cNvPr id="8" name="Arc 7">
            <a:extLst>
              <a:ext uri="{FF2B5EF4-FFF2-40B4-BE49-F238E27FC236}">
                <a16:creationId xmlns:a16="http://schemas.microsoft.com/office/drawing/2014/main" id="{387C0269-27B1-3940-8C62-04B948E0A0BC}"/>
              </a:ext>
            </a:extLst>
          </p:cNvPr>
          <p:cNvSpPr/>
          <p:nvPr userDrawn="1"/>
        </p:nvSpPr>
        <p:spPr>
          <a:xfrm rot="10800000">
            <a:off x="9019822" y="-3178175"/>
            <a:ext cx="6344356" cy="6356350"/>
          </a:xfrm>
          <a:prstGeom prst="arc">
            <a:avLst/>
          </a:prstGeom>
          <a:gradFill>
            <a:gsLst>
              <a:gs pos="23000">
                <a:schemeClr val="accent1">
                  <a:lumMod val="5000"/>
                  <a:lumOff val="95000"/>
                </a:schemeClr>
              </a:gs>
              <a:gs pos="50000">
                <a:schemeClr val="accent5">
                  <a:lumMod val="20000"/>
                  <a:lumOff val="80000"/>
                </a:schemeClr>
              </a:gs>
              <a:gs pos="79000">
                <a:schemeClr val="accent1">
                  <a:alpha val="98000"/>
                  <a:lumMod val="15000"/>
                  <a:lumOff val="85000"/>
                </a:schemeClr>
              </a:gs>
              <a:gs pos="92000">
                <a:schemeClr val="accent1">
                  <a:lumMod val="30000"/>
                  <a:lumOff val="70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518655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B88535-E6B4-7543-A2C5-5CA18B2D3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498FDB-A37F-C74E-ACA5-763349C1DA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1B2A0-9EE1-974A-82CF-C85668134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DF574-60C6-DE4D-B5A6-ABAD4027B526}" type="datetimeFigureOut">
              <a:rPr lang="en-US" smtClean="0"/>
              <a:t>4/3/20</a:t>
            </a:fld>
            <a:endParaRPr lang="en-US"/>
          </a:p>
        </p:txBody>
      </p:sp>
      <p:sp>
        <p:nvSpPr>
          <p:cNvPr id="5" name="Footer Placeholder 4">
            <a:extLst>
              <a:ext uri="{FF2B5EF4-FFF2-40B4-BE49-F238E27FC236}">
                <a16:creationId xmlns:a16="http://schemas.microsoft.com/office/drawing/2014/main" id="{671C786B-2F65-7B4F-A433-B5E996E667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FEB6BD-5079-934B-ABCD-8DBE5981B0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F129F-E5E0-AB4B-B2A6-728971C6F4F5}" type="slidenum">
              <a:rPr lang="en-US" smtClean="0"/>
              <a:t>‹#›</a:t>
            </a:fld>
            <a:endParaRPr lang="en-US"/>
          </a:p>
        </p:txBody>
      </p:sp>
      <p:sp>
        <p:nvSpPr>
          <p:cNvPr id="8" name="Arc 7">
            <a:extLst>
              <a:ext uri="{FF2B5EF4-FFF2-40B4-BE49-F238E27FC236}">
                <a16:creationId xmlns:a16="http://schemas.microsoft.com/office/drawing/2014/main" id="{387C0269-27B1-3940-8C62-04B948E0A0BC}"/>
              </a:ext>
            </a:extLst>
          </p:cNvPr>
          <p:cNvSpPr/>
          <p:nvPr userDrawn="1"/>
        </p:nvSpPr>
        <p:spPr>
          <a:xfrm rot="10800000">
            <a:off x="9561872" y="-2290474"/>
            <a:ext cx="5260256" cy="4580948"/>
          </a:xfrm>
          <a:prstGeom prst="arc">
            <a:avLst>
              <a:gd name="adj1" fmla="val 16225116"/>
              <a:gd name="adj2" fmla="val 229"/>
            </a:avLst>
          </a:prstGeom>
          <a:gradFill flip="none" rotWithShape="1">
            <a:gsLst>
              <a:gs pos="0">
                <a:srgbClr val="FFD579">
                  <a:tint val="66000"/>
                  <a:satMod val="160000"/>
                </a:srgbClr>
              </a:gs>
              <a:gs pos="26000">
                <a:srgbClr val="FFD579">
                  <a:tint val="44500"/>
                  <a:satMod val="160000"/>
                  <a:alpha val="79000"/>
                </a:srgbClr>
              </a:gs>
              <a:gs pos="100000">
                <a:srgbClr val="FFD579">
                  <a:tint val="23500"/>
                  <a:satMod val="160000"/>
                </a:srgbClr>
              </a:gs>
            </a:gsLst>
            <a:lin ang="21000000" scaled="0"/>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749297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surveymonkey.com/r/Columbia_Community2020" TargetMode="External"/><Relationship Id="rId4" Type="http://schemas.openxmlformats.org/officeDocument/2006/relationships/hyperlink" Target="https://www.surveymonkey.com/r/ColumbiaStakeholder202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ver-bottom.jpg">
            <a:extLst>
              <a:ext uri="{FF2B5EF4-FFF2-40B4-BE49-F238E27FC236}">
                <a16:creationId xmlns:a16="http://schemas.microsoft.com/office/drawing/2014/main" id="{C35B0DB6-4D9E-4A4E-A862-2F0B92728681}"/>
              </a:ext>
            </a:extLst>
          </p:cNvPr>
          <p:cNvPicPr>
            <a:picLocks noChangeAspect="1"/>
          </p:cNvPicPr>
          <p:nvPr/>
        </p:nvPicPr>
        <p:blipFill>
          <a:blip r:embed="rId2"/>
          <a:srcRect/>
          <a:stretch>
            <a:fillRect/>
          </a:stretch>
        </p:blipFill>
        <p:spPr bwMode="auto">
          <a:xfrm>
            <a:off x="0" y="4699000"/>
            <a:ext cx="12192000" cy="2159000"/>
          </a:xfrm>
          <a:prstGeom prst="rect">
            <a:avLst/>
          </a:prstGeom>
          <a:noFill/>
          <a:ln w="9525">
            <a:noFill/>
            <a:miter lim="800000"/>
            <a:headEnd/>
            <a:tailEnd/>
          </a:ln>
        </p:spPr>
      </p:pic>
      <p:sp>
        <p:nvSpPr>
          <p:cNvPr id="2" name="Title 1">
            <a:extLst>
              <a:ext uri="{FF2B5EF4-FFF2-40B4-BE49-F238E27FC236}">
                <a16:creationId xmlns:a16="http://schemas.microsoft.com/office/drawing/2014/main" id="{F1128F68-7A00-3F44-A8BF-2F675F5D6D71}"/>
              </a:ext>
            </a:extLst>
          </p:cNvPr>
          <p:cNvSpPr>
            <a:spLocks noGrp="1"/>
          </p:cNvSpPr>
          <p:nvPr>
            <p:ph type="ctrTitle"/>
          </p:nvPr>
        </p:nvSpPr>
        <p:spPr>
          <a:xfrm>
            <a:off x="904009" y="2387600"/>
            <a:ext cx="10183091" cy="1657599"/>
          </a:xfrm>
        </p:spPr>
        <p:txBody>
          <a:bodyPr>
            <a:noAutofit/>
          </a:bodyPr>
          <a:lstStyle/>
          <a:p>
            <a:r>
              <a:rPr lang="en-US" sz="4000" dirty="0">
                <a:latin typeface="+mn-lt"/>
              </a:rPr>
              <a:t>2020 – 2024 Consolidated Plan</a:t>
            </a:r>
            <a:br>
              <a:rPr lang="en-US" sz="4000" dirty="0">
                <a:latin typeface="+mn-lt"/>
              </a:rPr>
            </a:br>
            <a:br>
              <a:rPr lang="en-US" sz="2400" dirty="0">
                <a:latin typeface="+mn-lt"/>
              </a:rPr>
            </a:br>
            <a:r>
              <a:rPr lang="en-US" sz="4000" dirty="0">
                <a:latin typeface="+mn-lt"/>
              </a:rPr>
              <a:t>Informational Presentation</a:t>
            </a:r>
          </a:p>
        </p:txBody>
      </p:sp>
      <p:sp>
        <p:nvSpPr>
          <p:cNvPr id="3" name="Subtitle 2">
            <a:extLst>
              <a:ext uri="{FF2B5EF4-FFF2-40B4-BE49-F238E27FC236}">
                <a16:creationId xmlns:a16="http://schemas.microsoft.com/office/drawing/2014/main" id="{E6F43987-2B7E-C44E-814E-3F157E77EA54}"/>
              </a:ext>
            </a:extLst>
          </p:cNvPr>
          <p:cNvSpPr>
            <a:spLocks noGrp="1"/>
          </p:cNvSpPr>
          <p:nvPr>
            <p:ph type="subTitle" idx="1"/>
          </p:nvPr>
        </p:nvSpPr>
        <p:spPr>
          <a:xfrm>
            <a:off x="7078133" y="6030118"/>
            <a:ext cx="4347249" cy="827881"/>
          </a:xfrm>
        </p:spPr>
        <p:txBody>
          <a:bodyPr/>
          <a:lstStyle/>
          <a:p>
            <a:r>
              <a:rPr lang="en-US" dirty="0">
                <a:solidFill>
                  <a:schemeClr val="bg1"/>
                </a:solidFill>
              </a:rPr>
              <a:t>Presented by Erich Chatham, Civitas LLC</a:t>
            </a:r>
          </a:p>
        </p:txBody>
      </p:sp>
      <p:pic>
        <p:nvPicPr>
          <p:cNvPr id="6" name="Picture 5">
            <a:extLst>
              <a:ext uri="{FF2B5EF4-FFF2-40B4-BE49-F238E27FC236}">
                <a16:creationId xmlns:a16="http://schemas.microsoft.com/office/drawing/2014/main" id="{D1C112CB-E62E-7E47-888B-FA26167998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87100" y="6121097"/>
            <a:ext cx="915858" cy="645922"/>
          </a:xfrm>
          <a:prstGeom prst="rect">
            <a:avLst/>
          </a:prstGeom>
        </p:spPr>
      </p:pic>
      <p:sp>
        <p:nvSpPr>
          <p:cNvPr id="9" name="TextBox 8">
            <a:extLst>
              <a:ext uri="{FF2B5EF4-FFF2-40B4-BE49-F238E27FC236}">
                <a16:creationId xmlns:a16="http://schemas.microsoft.com/office/drawing/2014/main" id="{A2F3532D-D6E4-E246-9172-6689C4F90C63}"/>
              </a:ext>
            </a:extLst>
          </p:cNvPr>
          <p:cNvSpPr txBox="1"/>
          <p:nvPr/>
        </p:nvSpPr>
        <p:spPr>
          <a:xfrm>
            <a:off x="565079" y="828378"/>
            <a:ext cx="11260475" cy="1015663"/>
          </a:xfrm>
          <a:prstGeom prst="rect">
            <a:avLst/>
          </a:prstGeom>
          <a:noFill/>
        </p:spPr>
        <p:txBody>
          <a:bodyPr wrap="square" rtlCol="0">
            <a:spAutoFit/>
          </a:bodyPr>
          <a:lstStyle/>
          <a:p>
            <a:pPr algn="ctr"/>
            <a:r>
              <a:rPr lang="en-US" sz="6000" dirty="0">
                <a:latin typeface="Charter Roman" panose="02040503050506020203" pitchFamily="18" charset="0"/>
                <a:cs typeface="Euphemia UCAS" panose="020B0503040102020104" pitchFamily="34" charset="-79"/>
              </a:rPr>
              <a:t>City of Columbia</a:t>
            </a:r>
          </a:p>
        </p:txBody>
      </p:sp>
      <p:pic>
        <p:nvPicPr>
          <p:cNvPr id="10" name="Picture 9" descr="A close up of a logo&#10;&#10;Description automatically generated">
            <a:extLst>
              <a:ext uri="{FF2B5EF4-FFF2-40B4-BE49-F238E27FC236}">
                <a16:creationId xmlns:a16="http://schemas.microsoft.com/office/drawing/2014/main" id="{CD22331A-E841-7043-AA0A-2AF14D105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46" y="174575"/>
            <a:ext cx="2020232" cy="2323267"/>
          </a:xfrm>
          <a:prstGeom prst="rect">
            <a:avLst/>
          </a:prstGeom>
        </p:spPr>
      </p:pic>
    </p:spTree>
    <p:extLst>
      <p:ext uri="{BB962C8B-B14F-4D97-AF65-F5344CB8AC3E}">
        <p14:creationId xmlns:p14="http://schemas.microsoft.com/office/powerpoint/2010/main" val="4011296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5476-7835-2143-9A3F-E36B802A2C51}"/>
              </a:ext>
            </a:extLst>
          </p:cNvPr>
          <p:cNvSpPr>
            <a:spLocks noGrp="1"/>
          </p:cNvSpPr>
          <p:nvPr>
            <p:ph type="title"/>
          </p:nvPr>
        </p:nvSpPr>
        <p:spPr>
          <a:xfrm>
            <a:off x="838200" y="365126"/>
            <a:ext cx="10515600" cy="837374"/>
          </a:xfrm>
        </p:spPr>
        <p:txBody>
          <a:bodyPr>
            <a:normAutofit/>
          </a:bodyPr>
          <a:lstStyle/>
          <a:p>
            <a:r>
              <a:rPr lang="en-US" u="sng" dirty="0"/>
              <a:t>Action Plan Projects - CDBG</a:t>
            </a:r>
          </a:p>
        </p:txBody>
      </p:sp>
      <p:graphicFrame>
        <p:nvGraphicFramePr>
          <p:cNvPr id="5" name="Table 4">
            <a:extLst>
              <a:ext uri="{FF2B5EF4-FFF2-40B4-BE49-F238E27FC236}">
                <a16:creationId xmlns:a16="http://schemas.microsoft.com/office/drawing/2014/main" id="{864A7A22-5BCF-854B-9B2E-B5C9C64CD975}"/>
              </a:ext>
            </a:extLst>
          </p:cNvPr>
          <p:cNvGraphicFramePr>
            <a:graphicFrameLocks noGrp="1"/>
          </p:cNvGraphicFramePr>
          <p:nvPr>
            <p:extLst>
              <p:ext uri="{D42A27DB-BD31-4B8C-83A1-F6EECF244321}">
                <p14:modId xmlns:p14="http://schemas.microsoft.com/office/powerpoint/2010/main" val="2265168920"/>
              </p:ext>
            </p:extLst>
          </p:nvPr>
        </p:nvGraphicFramePr>
        <p:xfrm>
          <a:off x="838200" y="1700327"/>
          <a:ext cx="10515600" cy="2937126"/>
        </p:xfrm>
        <a:graphic>
          <a:graphicData uri="http://schemas.openxmlformats.org/drawingml/2006/table">
            <a:tbl>
              <a:tblPr firstRow="1" bandRow="1">
                <a:tableStyleId>{5C22544A-7EE6-4342-B048-85BDC9FD1C3A}</a:tableStyleId>
              </a:tblPr>
              <a:tblGrid>
                <a:gridCol w="5549348">
                  <a:extLst>
                    <a:ext uri="{9D8B030D-6E8A-4147-A177-3AD203B41FA5}">
                      <a16:colId xmlns:a16="http://schemas.microsoft.com/office/drawing/2014/main" val="294661087"/>
                    </a:ext>
                  </a:extLst>
                </a:gridCol>
                <a:gridCol w="4966252">
                  <a:extLst>
                    <a:ext uri="{9D8B030D-6E8A-4147-A177-3AD203B41FA5}">
                      <a16:colId xmlns:a16="http://schemas.microsoft.com/office/drawing/2014/main" val="2092749750"/>
                    </a:ext>
                  </a:extLst>
                </a:gridCol>
              </a:tblGrid>
              <a:tr h="489521">
                <a:tc>
                  <a:txBody>
                    <a:bodyPr/>
                    <a:lstStyle/>
                    <a:p>
                      <a:pPr algn="l"/>
                      <a:r>
                        <a:rPr lang="en-US" sz="2400" b="1" kern="1200" dirty="0">
                          <a:solidFill>
                            <a:schemeClr val="lt1"/>
                          </a:solidFill>
                          <a:effectLst/>
                          <a:latin typeface="+mn-lt"/>
                          <a:ea typeface="+mn-ea"/>
                          <a:cs typeface="+mn-cs"/>
                        </a:rPr>
                        <a:t>Project Name</a:t>
                      </a:r>
                      <a:r>
                        <a:rPr lang="en-US" sz="2400" dirty="0">
                          <a:effectLst/>
                          <a:latin typeface="+mn-lt"/>
                        </a:rPr>
                        <a:t> </a:t>
                      </a:r>
                      <a:endParaRPr lang="en-US" sz="2400" dirty="0">
                        <a:latin typeface="+mn-lt"/>
                      </a:endParaRPr>
                    </a:p>
                  </a:txBody>
                  <a:tcPr/>
                </a:tc>
                <a:tc>
                  <a:txBody>
                    <a:bodyPr/>
                    <a:lstStyle/>
                    <a:p>
                      <a:pPr algn="l"/>
                      <a:r>
                        <a:rPr lang="en-US" sz="2400" dirty="0">
                          <a:latin typeface="+mn-lt"/>
                        </a:rPr>
                        <a:t>Funding</a:t>
                      </a:r>
                    </a:p>
                  </a:txBody>
                  <a:tcPr/>
                </a:tc>
                <a:extLst>
                  <a:ext uri="{0D108BD9-81ED-4DB2-BD59-A6C34878D82A}">
                    <a16:rowId xmlns:a16="http://schemas.microsoft.com/office/drawing/2014/main" val="2444224091"/>
                  </a:ext>
                </a:extLst>
              </a:tr>
              <a:tr h="489521">
                <a:tc>
                  <a:txBody>
                    <a:bodyPr/>
                    <a:lstStyle/>
                    <a:p>
                      <a:pPr marL="0" marR="0" algn="l">
                        <a:lnSpc>
                          <a:spcPct val="115000"/>
                        </a:lnSpc>
                        <a:spcBef>
                          <a:spcPts val="0"/>
                        </a:spcBef>
                        <a:spcAft>
                          <a:spcPts val="1000"/>
                        </a:spcAft>
                      </a:pPr>
                      <a:r>
                        <a:rPr lang="en-US" sz="2400" dirty="0">
                          <a:solidFill>
                            <a:srgbClr val="000000"/>
                          </a:solidFill>
                          <a:effectLst/>
                          <a:latin typeface="+mn-lt"/>
                          <a:ea typeface="Calibri" panose="020F0502020204030204" pitchFamily="34" charset="0"/>
                          <a:cs typeface="Times New Roman" panose="02020603050405020304" pitchFamily="18" charset="0"/>
                        </a:rPr>
                        <a:t>CDBG: Administration (20%)</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US" sz="2400" kern="1200" dirty="0">
                          <a:solidFill>
                            <a:schemeClr val="dk1"/>
                          </a:solidFill>
                          <a:effectLst/>
                          <a:latin typeface="+mn-lt"/>
                          <a:ea typeface="+mn-ea"/>
                          <a:cs typeface="+mn-cs"/>
                        </a:rPr>
                        <a:t>$208,062</a:t>
                      </a:r>
                      <a:r>
                        <a:rPr lang="en-US" sz="2400" dirty="0">
                          <a:effectLst/>
                          <a:latin typeface="+mn-lt"/>
                        </a:rPr>
                        <a:t> </a:t>
                      </a:r>
                      <a:endParaRPr lang="en-US" sz="2400" dirty="0">
                        <a:latin typeface="+mn-lt"/>
                      </a:endParaRPr>
                    </a:p>
                  </a:txBody>
                  <a:tcPr/>
                </a:tc>
                <a:extLst>
                  <a:ext uri="{0D108BD9-81ED-4DB2-BD59-A6C34878D82A}">
                    <a16:rowId xmlns:a16="http://schemas.microsoft.com/office/drawing/2014/main" val="1427571424"/>
                  </a:ext>
                </a:extLst>
              </a:tr>
              <a:tr h="489521">
                <a:tc>
                  <a:txBody>
                    <a:bodyPr/>
                    <a:lstStyle/>
                    <a:p>
                      <a:pPr marL="0" marR="0" algn="l">
                        <a:lnSpc>
                          <a:spcPct val="115000"/>
                        </a:lnSpc>
                        <a:spcBef>
                          <a:spcPts val="0"/>
                        </a:spcBef>
                        <a:spcAft>
                          <a:spcPts val="1000"/>
                        </a:spcAft>
                      </a:pPr>
                      <a:r>
                        <a:rPr lang="en-US" sz="2400" dirty="0">
                          <a:solidFill>
                            <a:srgbClr val="000000"/>
                          </a:solidFill>
                          <a:effectLst/>
                          <a:latin typeface="+mn-lt"/>
                          <a:ea typeface="Calibri" panose="020F0502020204030204" pitchFamily="34" charset="0"/>
                          <a:cs typeface="Times New Roman" panose="02020603050405020304" pitchFamily="18" charset="0"/>
                        </a:rPr>
                        <a:t>CDBG: Public Facilities &amp; Infrastructure </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US" sz="2400" kern="1200" dirty="0">
                          <a:solidFill>
                            <a:schemeClr val="dk1"/>
                          </a:solidFill>
                          <a:effectLst/>
                          <a:latin typeface="+mn-lt"/>
                          <a:ea typeface="+mn-ea"/>
                          <a:cs typeface="+mn-cs"/>
                        </a:rPr>
                        <a:t>$364,109</a:t>
                      </a:r>
                      <a:r>
                        <a:rPr lang="en-US" sz="2400" dirty="0">
                          <a:effectLst/>
                          <a:latin typeface="+mn-lt"/>
                        </a:rPr>
                        <a:t> </a:t>
                      </a:r>
                      <a:endParaRPr lang="en-US" sz="2400" dirty="0">
                        <a:latin typeface="+mn-lt"/>
                      </a:endParaRPr>
                    </a:p>
                  </a:txBody>
                  <a:tcPr/>
                </a:tc>
                <a:extLst>
                  <a:ext uri="{0D108BD9-81ED-4DB2-BD59-A6C34878D82A}">
                    <a16:rowId xmlns:a16="http://schemas.microsoft.com/office/drawing/2014/main" val="3516001121"/>
                  </a:ext>
                </a:extLst>
              </a:tr>
              <a:tr h="489521">
                <a:tc>
                  <a:txBody>
                    <a:bodyPr/>
                    <a:lstStyle/>
                    <a:p>
                      <a:pPr marL="0" marR="0" algn="l">
                        <a:lnSpc>
                          <a:spcPct val="115000"/>
                        </a:lnSpc>
                        <a:spcBef>
                          <a:spcPts val="0"/>
                        </a:spcBef>
                        <a:spcAft>
                          <a:spcPts val="1000"/>
                        </a:spcAft>
                      </a:pPr>
                      <a:r>
                        <a:rPr lang="en-US" sz="2400" dirty="0">
                          <a:solidFill>
                            <a:srgbClr val="000000"/>
                          </a:solidFill>
                          <a:effectLst/>
                          <a:latin typeface="+mn-lt"/>
                          <a:ea typeface="Calibri" panose="020F0502020204030204" pitchFamily="34" charset="0"/>
                          <a:cs typeface="Times New Roman" panose="02020603050405020304" pitchFamily="18" charset="0"/>
                        </a:rPr>
                        <a:t>CDBG: Housing Programs</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US" sz="2400" kern="1200" dirty="0">
                          <a:solidFill>
                            <a:schemeClr val="dk1"/>
                          </a:solidFill>
                          <a:effectLst/>
                          <a:latin typeface="+mn-lt"/>
                          <a:ea typeface="+mn-ea"/>
                          <a:cs typeface="+mn-cs"/>
                        </a:rPr>
                        <a:t>$312,093</a:t>
                      </a:r>
                      <a:r>
                        <a:rPr lang="en-US" sz="2400" dirty="0">
                          <a:effectLst/>
                          <a:latin typeface="+mn-lt"/>
                        </a:rPr>
                        <a:t> </a:t>
                      </a:r>
                      <a:endParaRPr lang="en-US" sz="2400" dirty="0">
                        <a:latin typeface="+mn-lt"/>
                      </a:endParaRPr>
                    </a:p>
                  </a:txBody>
                  <a:tcPr/>
                </a:tc>
                <a:extLst>
                  <a:ext uri="{0D108BD9-81ED-4DB2-BD59-A6C34878D82A}">
                    <a16:rowId xmlns:a16="http://schemas.microsoft.com/office/drawing/2014/main" val="641226382"/>
                  </a:ext>
                </a:extLst>
              </a:tr>
              <a:tr h="489521">
                <a:tc>
                  <a:txBody>
                    <a:bodyPr/>
                    <a:lstStyle/>
                    <a:p>
                      <a:pPr marL="0" marR="0" algn="l">
                        <a:lnSpc>
                          <a:spcPct val="115000"/>
                        </a:lnSpc>
                        <a:spcBef>
                          <a:spcPts val="0"/>
                        </a:spcBef>
                        <a:spcAft>
                          <a:spcPts val="1000"/>
                        </a:spcAft>
                      </a:pPr>
                      <a:r>
                        <a:rPr lang="en-US" sz="2400" dirty="0">
                          <a:solidFill>
                            <a:srgbClr val="000000"/>
                          </a:solidFill>
                          <a:effectLst/>
                          <a:latin typeface="+mn-lt"/>
                          <a:ea typeface="Calibri" panose="020F0502020204030204" pitchFamily="34" charset="0"/>
                          <a:cs typeface="Times New Roman" panose="02020603050405020304" pitchFamily="18" charset="0"/>
                        </a:rPr>
                        <a:t>CDBG: Public Services (15%)</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US" sz="2400" kern="1200" dirty="0">
                          <a:solidFill>
                            <a:schemeClr val="dk1"/>
                          </a:solidFill>
                          <a:effectLst/>
                          <a:latin typeface="+mn-lt"/>
                          <a:ea typeface="+mn-ea"/>
                          <a:cs typeface="+mn-cs"/>
                        </a:rPr>
                        <a:t>$156,046</a:t>
                      </a:r>
                      <a:r>
                        <a:rPr lang="en-US" sz="2400" dirty="0">
                          <a:effectLst/>
                          <a:latin typeface="+mn-lt"/>
                        </a:rPr>
                        <a:t> </a:t>
                      </a:r>
                      <a:endParaRPr lang="en-US" sz="2400" dirty="0">
                        <a:latin typeface="+mn-lt"/>
                      </a:endParaRPr>
                    </a:p>
                  </a:txBody>
                  <a:tcPr/>
                </a:tc>
                <a:extLst>
                  <a:ext uri="{0D108BD9-81ED-4DB2-BD59-A6C34878D82A}">
                    <a16:rowId xmlns:a16="http://schemas.microsoft.com/office/drawing/2014/main" val="2263660081"/>
                  </a:ext>
                </a:extLst>
              </a:tr>
              <a:tr h="489521">
                <a:tc>
                  <a:txBody>
                    <a:bodyPr/>
                    <a:lstStyle/>
                    <a:p>
                      <a:pPr algn="l"/>
                      <a:r>
                        <a:rPr lang="en-US" sz="2400" dirty="0">
                          <a:latin typeface="+mn-lt"/>
                        </a:rPr>
                        <a:t>Total CDBG</a:t>
                      </a:r>
                    </a:p>
                  </a:txBody>
                  <a:tcPr/>
                </a:tc>
                <a:tc>
                  <a:txBody>
                    <a:bodyPr/>
                    <a:lstStyle/>
                    <a:p>
                      <a:pPr algn="ctr"/>
                      <a:r>
                        <a:rPr lang="en-US" sz="2400" dirty="0">
                          <a:latin typeface="+mn-lt"/>
                        </a:rPr>
                        <a:t>$1,040,310</a:t>
                      </a:r>
                    </a:p>
                  </a:txBody>
                  <a:tcPr/>
                </a:tc>
                <a:extLst>
                  <a:ext uri="{0D108BD9-81ED-4DB2-BD59-A6C34878D82A}">
                    <a16:rowId xmlns:a16="http://schemas.microsoft.com/office/drawing/2014/main" val="148709180"/>
                  </a:ext>
                </a:extLst>
              </a:tr>
            </a:tbl>
          </a:graphicData>
        </a:graphic>
      </p:graphicFrame>
    </p:spTree>
    <p:extLst>
      <p:ext uri="{BB962C8B-B14F-4D97-AF65-F5344CB8AC3E}">
        <p14:creationId xmlns:p14="http://schemas.microsoft.com/office/powerpoint/2010/main" val="3550658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5476-7835-2143-9A3F-E36B802A2C51}"/>
              </a:ext>
            </a:extLst>
          </p:cNvPr>
          <p:cNvSpPr>
            <a:spLocks noGrp="1"/>
          </p:cNvSpPr>
          <p:nvPr>
            <p:ph type="title"/>
          </p:nvPr>
        </p:nvSpPr>
        <p:spPr>
          <a:xfrm>
            <a:off x="838200" y="365126"/>
            <a:ext cx="10515600" cy="837374"/>
          </a:xfrm>
        </p:spPr>
        <p:txBody>
          <a:bodyPr>
            <a:normAutofit/>
          </a:bodyPr>
          <a:lstStyle/>
          <a:p>
            <a:r>
              <a:rPr lang="en-US" u="sng" dirty="0"/>
              <a:t>Action Plan Projects - HOME</a:t>
            </a:r>
          </a:p>
        </p:txBody>
      </p:sp>
      <p:graphicFrame>
        <p:nvGraphicFramePr>
          <p:cNvPr id="3" name="Table 2">
            <a:extLst>
              <a:ext uri="{FF2B5EF4-FFF2-40B4-BE49-F238E27FC236}">
                <a16:creationId xmlns:a16="http://schemas.microsoft.com/office/drawing/2014/main" id="{1B647B22-5548-7D46-BF23-19023DC07571}"/>
              </a:ext>
            </a:extLst>
          </p:cNvPr>
          <p:cNvGraphicFramePr>
            <a:graphicFrameLocks noGrp="1"/>
          </p:cNvGraphicFramePr>
          <p:nvPr>
            <p:extLst>
              <p:ext uri="{D42A27DB-BD31-4B8C-83A1-F6EECF244321}">
                <p14:modId xmlns:p14="http://schemas.microsoft.com/office/powerpoint/2010/main" val="3033046965"/>
              </p:ext>
            </p:extLst>
          </p:nvPr>
        </p:nvGraphicFramePr>
        <p:xfrm>
          <a:off x="838200" y="1700327"/>
          <a:ext cx="10515600" cy="3426647"/>
        </p:xfrm>
        <a:graphic>
          <a:graphicData uri="http://schemas.openxmlformats.org/drawingml/2006/table">
            <a:tbl>
              <a:tblPr firstRow="1" bandRow="1">
                <a:tableStyleId>{5C22544A-7EE6-4342-B048-85BDC9FD1C3A}</a:tableStyleId>
              </a:tblPr>
              <a:tblGrid>
                <a:gridCol w="5602357">
                  <a:extLst>
                    <a:ext uri="{9D8B030D-6E8A-4147-A177-3AD203B41FA5}">
                      <a16:colId xmlns:a16="http://schemas.microsoft.com/office/drawing/2014/main" val="294661087"/>
                    </a:ext>
                  </a:extLst>
                </a:gridCol>
                <a:gridCol w="4913243">
                  <a:extLst>
                    <a:ext uri="{9D8B030D-6E8A-4147-A177-3AD203B41FA5}">
                      <a16:colId xmlns:a16="http://schemas.microsoft.com/office/drawing/2014/main" val="2092749750"/>
                    </a:ext>
                  </a:extLst>
                </a:gridCol>
              </a:tblGrid>
              <a:tr h="489521">
                <a:tc>
                  <a:txBody>
                    <a:bodyPr/>
                    <a:lstStyle/>
                    <a:p>
                      <a:pPr algn="l"/>
                      <a:r>
                        <a:rPr lang="en-US" sz="2400" b="1" kern="1200" dirty="0">
                          <a:solidFill>
                            <a:schemeClr val="lt1"/>
                          </a:solidFill>
                          <a:effectLst/>
                          <a:latin typeface="+mn-lt"/>
                          <a:ea typeface="+mn-ea"/>
                          <a:cs typeface="+mn-cs"/>
                        </a:rPr>
                        <a:t>Project Name</a:t>
                      </a:r>
                      <a:r>
                        <a:rPr lang="en-US" sz="2400" dirty="0">
                          <a:effectLst/>
                          <a:latin typeface="+mn-lt"/>
                        </a:rPr>
                        <a:t> </a:t>
                      </a:r>
                      <a:endParaRPr lang="en-US" sz="2400" dirty="0">
                        <a:latin typeface="+mn-lt"/>
                      </a:endParaRPr>
                    </a:p>
                  </a:txBody>
                  <a:tcPr/>
                </a:tc>
                <a:tc>
                  <a:txBody>
                    <a:bodyPr/>
                    <a:lstStyle/>
                    <a:p>
                      <a:pPr algn="l"/>
                      <a:r>
                        <a:rPr lang="en-US" sz="2400" dirty="0">
                          <a:latin typeface="+mn-lt"/>
                        </a:rPr>
                        <a:t>Funding</a:t>
                      </a:r>
                    </a:p>
                  </a:txBody>
                  <a:tcPr/>
                </a:tc>
                <a:extLst>
                  <a:ext uri="{0D108BD9-81ED-4DB2-BD59-A6C34878D82A}">
                    <a16:rowId xmlns:a16="http://schemas.microsoft.com/office/drawing/2014/main" val="2444224091"/>
                  </a:ext>
                </a:extLst>
              </a:tr>
              <a:tr h="489521">
                <a:tc>
                  <a:txBody>
                    <a:bodyPr/>
                    <a:lstStyle/>
                    <a:p>
                      <a:pPr algn="l" fontAlgn="b"/>
                      <a:r>
                        <a:rPr lang="en-US" sz="2400" b="0" i="0" u="none" strike="noStrike" dirty="0">
                          <a:solidFill>
                            <a:srgbClr val="000000"/>
                          </a:solidFill>
                          <a:effectLst/>
                          <a:latin typeface="Calibri" panose="020F0502020204030204" pitchFamily="34" charset="0"/>
                        </a:rPr>
                        <a:t> HOME: Administration (10%) </a:t>
                      </a:r>
                    </a:p>
                  </a:txBody>
                  <a:tcPr marL="9525" marR="9525" marT="9525" marB="0" anchor="ctr"/>
                </a:tc>
                <a:tc>
                  <a:txBody>
                    <a:bodyPr/>
                    <a:lstStyle/>
                    <a:p>
                      <a:pPr algn="ctr" fontAlgn="b"/>
                      <a:r>
                        <a:rPr lang="en-US" sz="2400" b="0" i="0" u="none" strike="noStrike" dirty="0">
                          <a:solidFill>
                            <a:srgbClr val="000000"/>
                          </a:solidFill>
                          <a:effectLst/>
                          <a:latin typeface="+mn-lt"/>
                        </a:rPr>
                        <a:t>$63,699</a:t>
                      </a:r>
                    </a:p>
                  </a:txBody>
                  <a:tcPr marL="9525" marR="9525" marT="9525" marB="0" anchor="ctr"/>
                </a:tc>
                <a:extLst>
                  <a:ext uri="{0D108BD9-81ED-4DB2-BD59-A6C34878D82A}">
                    <a16:rowId xmlns:a16="http://schemas.microsoft.com/office/drawing/2014/main" val="1427571424"/>
                  </a:ext>
                </a:extLst>
              </a:tr>
              <a:tr h="489521">
                <a:tc>
                  <a:txBody>
                    <a:bodyPr/>
                    <a:lstStyle/>
                    <a:p>
                      <a:pPr algn="l" fontAlgn="b"/>
                      <a:r>
                        <a:rPr lang="en-US" sz="2400" b="0" i="0" u="none" strike="noStrike" dirty="0">
                          <a:solidFill>
                            <a:srgbClr val="000000"/>
                          </a:solidFill>
                          <a:effectLst/>
                          <a:latin typeface="Calibri" panose="020F0502020204030204" pitchFamily="34" charset="0"/>
                        </a:rPr>
                        <a:t> HOME: CHDO Reserves (15%) </a:t>
                      </a:r>
                    </a:p>
                  </a:txBody>
                  <a:tcPr marL="9525" marR="9525" marT="9525" marB="0" anchor="ctr"/>
                </a:tc>
                <a:tc>
                  <a:txBody>
                    <a:bodyPr/>
                    <a:lstStyle/>
                    <a:p>
                      <a:pPr algn="ctr" fontAlgn="b"/>
                      <a:r>
                        <a:rPr lang="en-US" sz="2400" b="0" i="0" u="none" strike="noStrike" dirty="0">
                          <a:solidFill>
                            <a:srgbClr val="000000"/>
                          </a:solidFill>
                          <a:effectLst/>
                          <a:latin typeface="+mn-lt"/>
                        </a:rPr>
                        <a:t>$95,549</a:t>
                      </a:r>
                    </a:p>
                  </a:txBody>
                  <a:tcPr marL="9525" marR="9525" marT="9525" marB="0" anchor="ctr"/>
                </a:tc>
                <a:extLst>
                  <a:ext uri="{0D108BD9-81ED-4DB2-BD59-A6C34878D82A}">
                    <a16:rowId xmlns:a16="http://schemas.microsoft.com/office/drawing/2014/main" val="3516001121"/>
                  </a:ext>
                </a:extLst>
              </a:tr>
              <a:tr h="489521">
                <a:tc>
                  <a:txBody>
                    <a:bodyPr/>
                    <a:lstStyle/>
                    <a:p>
                      <a:pPr algn="l" fontAlgn="b"/>
                      <a:r>
                        <a:rPr lang="en-US" sz="2400" b="0" i="0" u="none" strike="noStrike" dirty="0">
                          <a:solidFill>
                            <a:srgbClr val="000000"/>
                          </a:solidFill>
                          <a:effectLst/>
                          <a:latin typeface="Calibri" panose="020F0502020204030204" pitchFamily="34" charset="0"/>
                        </a:rPr>
                        <a:t> HOME: Owner Occupied Rehab</a:t>
                      </a:r>
                    </a:p>
                  </a:txBody>
                  <a:tcPr marL="9525" marR="9525" marT="9525" marB="0" anchor="ctr"/>
                </a:tc>
                <a:tc>
                  <a:txBody>
                    <a:bodyPr/>
                    <a:lstStyle/>
                    <a:p>
                      <a:pPr algn="ctr" fontAlgn="b"/>
                      <a:r>
                        <a:rPr lang="en-US" sz="2400" b="0" i="0" u="none" strike="noStrike" dirty="0">
                          <a:solidFill>
                            <a:srgbClr val="000000"/>
                          </a:solidFill>
                          <a:effectLst/>
                          <a:latin typeface="+mn-lt"/>
                        </a:rPr>
                        <a:t>$191,098</a:t>
                      </a:r>
                    </a:p>
                  </a:txBody>
                  <a:tcPr marL="9525" marR="9525" marT="9525" marB="0" anchor="ctr"/>
                </a:tc>
                <a:extLst>
                  <a:ext uri="{0D108BD9-81ED-4DB2-BD59-A6C34878D82A}">
                    <a16:rowId xmlns:a16="http://schemas.microsoft.com/office/drawing/2014/main" val="641226382"/>
                  </a:ext>
                </a:extLst>
              </a:tr>
              <a:tr h="489521">
                <a:tc>
                  <a:txBody>
                    <a:bodyPr/>
                    <a:lstStyle/>
                    <a:p>
                      <a:pPr algn="l" fontAlgn="b"/>
                      <a:r>
                        <a:rPr lang="en-US" sz="2400" b="0" i="0" u="none" strike="noStrike" dirty="0">
                          <a:solidFill>
                            <a:srgbClr val="000000"/>
                          </a:solidFill>
                          <a:effectLst/>
                          <a:latin typeface="Calibri" panose="020F0502020204030204" pitchFamily="34" charset="0"/>
                        </a:rPr>
                        <a:t> HOME: City Lender Program</a:t>
                      </a:r>
                    </a:p>
                  </a:txBody>
                  <a:tcPr marL="9525" marR="9525" marT="9525" marB="0" anchor="ctr"/>
                </a:tc>
                <a:tc>
                  <a:txBody>
                    <a:bodyPr/>
                    <a:lstStyle/>
                    <a:p>
                      <a:pPr algn="ctr" fontAlgn="b"/>
                      <a:r>
                        <a:rPr lang="en-US" sz="2400" b="0" i="0" u="none" strike="noStrike" dirty="0">
                          <a:solidFill>
                            <a:srgbClr val="000000"/>
                          </a:solidFill>
                          <a:effectLst/>
                          <a:latin typeface="+mn-lt"/>
                        </a:rPr>
                        <a:t>$95,549</a:t>
                      </a:r>
                    </a:p>
                  </a:txBody>
                  <a:tcPr marL="9525" marR="9525" marT="9525" marB="0" anchor="ctr"/>
                </a:tc>
                <a:extLst>
                  <a:ext uri="{0D108BD9-81ED-4DB2-BD59-A6C34878D82A}">
                    <a16:rowId xmlns:a16="http://schemas.microsoft.com/office/drawing/2014/main" val="2263660081"/>
                  </a:ext>
                </a:extLst>
              </a:tr>
              <a:tr h="489521">
                <a:tc>
                  <a:txBody>
                    <a:bodyPr/>
                    <a:lstStyle/>
                    <a:p>
                      <a:pPr algn="l" fontAlgn="b"/>
                      <a:r>
                        <a:rPr lang="en-US" sz="2400" b="0" i="0" u="none" strike="noStrike" dirty="0">
                          <a:solidFill>
                            <a:srgbClr val="000000"/>
                          </a:solidFill>
                          <a:effectLst/>
                          <a:latin typeface="Calibri" panose="020F0502020204030204" pitchFamily="34" charset="0"/>
                        </a:rPr>
                        <a:t> HOME: Non-CHDO Development Activities</a:t>
                      </a:r>
                    </a:p>
                  </a:txBody>
                  <a:tcPr marL="9525" marR="9525" marT="9525" marB="0" anchor="ctr"/>
                </a:tc>
                <a:tc>
                  <a:txBody>
                    <a:bodyPr/>
                    <a:lstStyle/>
                    <a:p>
                      <a:pPr algn="ctr" fontAlgn="b"/>
                      <a:r>
                        <a:rPr lang="en-US" sz="2400" b="0" i="0" u="none" strike="noStrike" dirty="0">
                          <a:solidFill>
                            <a:srgbClr val="000000"/>
                          </a:solidFill>
                          <a:effectLst/>
                          <a:latin typeface="+mn-lt"/>
                        </a:rPr>
                        <a:t>$191,098</a:t>
                      </a:r>
                    </a:p>
                  </a:txBody>
                  <a:tcPr marL="9525" marR="9525" marT="9525" marB="0" anchor="ctr"/>
                </a:tc>
                <a:extLst>
                  <a:ext uri="{0D108BD9-81ED-4DB2-BD59-A6C34878D82A}">
                    <a16:rowId xmlns:a16="http://schemas.microsoft.com/office/drawing/2014/main" val="148709180"/>
                  </a:ext>
                </a:extLst>
              </a:tr>
              <a:tr h="489521">
                <a:tc>
                  <a:txBody>
                    <a:bodyPr/>
                    <a:lstStyle/>
                    <a:p>
                      <a:pPr algn="l"/>
                      <a:r>
                        <a:rPr lang="en-US" sz="2400" dirty="0">
                          <a:latin typeface="+mn-lt"/>
                        </a:rPr>
                        <a:t>Total HOME</a:t>
                      </a:r>
                    </a:p>
                  </a:txBody>
                  <a:tcPr anchor="ctr"/>
                </a:tc>
                <a:tc>
                  <a:txBody>
                    <a:bodyPr/>
                    <a:lstStyle/>
                    <a:p>
                      <a:pPr algn="ctr"/>
                      <a:r>
                        <a:rPr lang="en-US" sz="2400" dirty="0">
                          <a:latin typeface="+mn-lt"/>
                        </a:rPr>
                        <a:t>$636,992</a:t>
                      </a:r>
                    </a:p>
                  </a:txBody>
                  <a:tcPr anchor="ctr"/>
                </a:tc>
                <a:extLst>
                  <a:ext uri="{0D108BD9-81ED-4DB2-BD59-A6C34878D82A}">
                    <a16:rowId xmlns:a16="http://schemas.microsoft.com/office/drawing/2014/main" val="3395965225"/>
                  </a:ext>
                </a:extLst>
              </a:tr>
            </a:tbl>
          </a:graphicData>
        </a:graphic>
      </p:graphicFrame>
    </p:spTree>
    <p:extLst>
      <p:ext uri="{BB962C8B-B14F-4D97-AF65-F5344CB8AC3E}">
        <p14:creationId xmlns:p14="http://schemas.microsoft.com/office/powerpoint/2010/main" val="415156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5476-7835-2143-9A3F-E36B802A2C51}"/>
              </a:ext>
            </a:extLst>
          </p:cNvPr>
          <p:cNvSpPr>
            <a:spLocks noGrp="1"/>
          </p:cNvSpPr>
          <p:nvPr>
            <p:ph type="title"/>
          </p:nvPr>
        </p:nvSpPr>
        <p:spPr>
          <a:xfrm>
            <a:off x="838200" y="365126"/>
            <a:ext cx="10515600" cy="837374"/>
          </a:xfrm>
        </p:spPr>
        <p:txBody>
          <a:bodyPr>
            <a:normAutofit/>
          </a:bodyPr>
          <a:lstStyle/>
          <a:p>
            <a:r>
              <a:rPr lang="en-US" u="sng" dirty="0"/>
              <a:t>Action Plan Projects - HOPWA</a:t>
            </a:r>
          </a:p>
        </p:txBody>
      </p:sp>
      <p:graphicFrame>
        <p:nvGraphicFramePr>
          <p:cNvPr id="3" name="Table 2">
            <a:extLst>
              <a:ext uri="{FF2B5EF4-FFF2-40B4-BE49-F238E27FC236}">
                <a16:creationId xmlns:a16="http://schemas.microsoft.com/office/drawing/2014/main" id="{89A55782-E286-134D-A631-8E8B4EF981AB}"/>
              </a:ext>
            </a:extLst>
          </p:cNvPr>
          <p:cNvGraphicFramePr>
            <a:graphicFrameLocks noGrp="1"/>
          </p:cNvGraphicFramePr>
          <p:nvPr>
            <p:extLst>
              <p:ext uri="{D42A27DB-BD31-4B8C-83A1-F6EECF244321}">
                <p14:modId xmlns:p14="http://schemas.microsoft.com/office/powerpoint/2010/main" val="204491356"/>
              </p:ext>
            </p:extLst>
          </p:nvPr>
        </p:nvGraphicFramePr>
        <p:xfrm>
          <a:off x="838200" y="1302762"/>
          <a:ext cx="10515600" cy="4895210"/>
        </p:xfrm>
        <a:graphic>
          <a:graphicData uri="http://schemas.openxmlformats.org/drawingml/2006/table">
            <a:tbl>
              <a:tblPr firstRow="1" bandRow="1">
                <a:tableStyleId>{5C22544A-7EE6-4342-B048-85BDC9FD1C3A}</a:tableStyleId>
              </a:tblPr>
              <a:tblGrid>
                <a:gridCol w="6039678">
                  <a:extLst>
                    <a:ext uri="{9D8B030D-6E8A-4147-A177-3AD203B41FA5}">
                      <a16:colId xmlns:a16="http://schemas.microsoft.com/office/drawing/2014/main" val="294661087"/>
                    </a:ext>
                  </a:extLst>
                </a:gridCol>
                <a:gridCol w="4475922">
                  <a:extLst>
                    <a:ext uri="{9D8B030D-6E8A-4147-A177-3AD203B41FA5}">
                      <a16:colId xmlns:a16="http://schemas.microsoft.com/office/drawing/2014/main" val="2092749750"/>
                    </a:ext>
                  </a:extLst>
                </a:gridCol>
              </a:tblGrid>
              <a:tr h="489521">
                <a:tc>
                  <a:txBody>
                    <a:bodyPr/>
                    <a:lstStyle/>
                    <a:p>
                      <a:pPr algn="l"/>
                      <a:r>
                        <a:rPr lang="en-US" sz="2400" b="1" kern="1200" dirty="0">
                          <a:solidFill>
                            <a:schemeClr val="lt1"/>
                          </a:solidFill>
                          <a:effectLst/>
                          <a:latin typeface="+mn-lt"/>
                          <a:ea typeface="+mn-ea"/>
                          <a:cs typeface="+mn-cs"/>
                        </a:rPr>
                        <a:t>Project Name</a:t>
                      </a:r>
                      <a:r>
                        <a:rPr lang="en-US" sz="2400" dirty="0">
                          <a:effectLst/>
                          <a:latin typeface="+mn-lt"/>
                        </a:rPr>
                        <a:t> </a:t>
                      </a:r>
                      <a:endParaRPr lang="en-US" sz="2400" dirty="0">
                        <a:latin typeface="+mn-lt"/>
                      </a:endParaRPr>
                    </a:p>
                  </a:txBody>
                  <a:tcPr/>
                </a:tc>
                <a:tc>
                  <a:txBody>
                    <a:bodyPr/>
                    <a:lstStyle/>
                    <a:p>
                      <a:pPr algn="l"/>
                      <a:r>
                        <a:rPr lang="en-US" sz="2400" dirty="0">
                          <a:latin typeface="+mn-lt"/>
                        </a:rPr>
                        <a:t>Funding</a:t>
                      </a:r>
                    </a:p>
                  </a:txBody>
                  <a:tcPr/>
                </a:tc>
                <a:extLst>
                  <a:ext uri="{0D108BD9-81ED-4DB2-BD59-A6C34878D82A}">
                    <a16:rowId xmlns:a16="http://schemas.microsoft.com/office/drawing/2014/main" val="2444224091"/>
                  </a:ext>
                </a:extLst>
              </a:tr>
              <a:tr h="489521">
                <a:tc>
                  <a:txBody>
                    <a:bodyPr/>
                    <a:lstStyle/>
                    <a:p>
                      <a:pPr algn="l"/>
                      <a:r>
                        <a:rPr lang="en-US" sz="2400" dirty="0"/>
                        <a:t> HOPWA: Administration (3%)</a:t>
                      </a:r>
                    </a:p>
                  </a:txBody>
                  <a:tcPr marL="9525" marR="9525" marT="9525" marB="0" anchor="ctr"/>
                </a:tc>
                <a:tc>
                  <a:txBody>
                    <a:bodyPr/>
                    <a:lstStyle/>
                    <a:p>
                      <a:pPr algn="ctr" fontAlgn="b"/>
                      <a:r>
                        <a:rPr lang="en-US" sz="2400" b="0" i="0" u="none" strike="noStrike" dirty="0">
                          <a:solidFill>
                            <a:srgbClr val="000000"/>
                          </a:solidFill>
                          <a:effectLst/>
                          <a:latin typeface="+mn-lt"/>
                        </a:rPr>
                        <a:t>$45,525</a:t>
                      </a:r>
                    </a:p>
                  </a:txBody>
                  <a:tcPr marL="9525" marR="9525" marT="9525" marB="0" anchor="ctr"/>
                </a:tc>
                <a:extLst>
                  <a:ext uri="{0D108BD9-81ED-4DB2-BD59-A6C34878D82A}">
                    <a16:rowId xmlns:a16="http://schemas.microsoft.com/office/drawing/2014/main" val="1427571424"/>
                  </a:ext>
                </a:extLst>
              </a:tr>
              <a:tr h="489521">
                <a:tc>
                  <a:txBody>
                    <a:bodyPr/>
                    <a:lstStyle/>
                    <a:p>
                      <a:pPr algn="l" fontAlgn="b"/>
                      <a:r>
                        <a:rPr lang="en-US" sz="2400" b="0" i="0" u="none" strike="noStrike" dirty="0">
                          <a:solidFill>
                            <a:srgbClr val="000000"/>
                          </a:solidFill>
                          <a:effectLst/>
                          <a:latin typeface="Calibri" panose="020F0502020204030204" pitchFamily="34" charset="0"/>
                        </a:rPr>
                        <a:t> HOPWA: Resource ID </a:t>
                      </a:r>
                    </a:p>
                  </a:txBody>
                  <a:tcPr marL="9525" marR="9525" marT="9525" marB="0" anchor="ctr"/>
                </a:tc>
                <a:tc>
                  <a:txBody>
                    <a:bodyPr/>
                    <a:lstStyle/>
                    <a:p>
                      <a:pPr algn="ctr" fontAlgn="b"/>
                      <a:r>
                        <a:rPr lang="en-US" sz="2400" b="0" i="0" u="none" strike="noStrike" dirty="0">
                          <a:solidFill>
                            <a:srgbClr val="000000"/>
                          </a:solidFill>
                          <a:effectLst/>
                          <a:latin typeface="+mn-lt"/>
                        </a:rPr>
                        <a:t>$5,000</a:t>
                      </a:r>
                    </a:p>
                  </a:txBody>
                  <a:tcPr marL="9525" marR="9525" marT="9525" marB="0" anchor="ctr"/>
                </a:tc>
                <a:extLst>
                  <a:ext uri="{0D108BD9-81ED-4DB2-BD59-A6C34878D82A}">
                    <a16:rowId xmlns:a16="http://schemas.microsoft.com/office/drawing/2014/main" val="3516001121"/>
                  </a:ext>
                </a:extLst>
              </a:tr>
              <a:tr h="489521">
                <a:tc>
                  <a:txBody>
                    <a:bodyPr/>
                    <a:lstStyle/>
                    <a:p>
                      <a:pPr algn="l" fontAlgn="b"/>
                      <a:r>
                        <a:rPr lang="en-US" sz="2400" b="0" i="0" u="none" strike="noStrike" dirty="0">
                          <a:solidFill>
                            <a:srgbClr val="000000"/>
                          </a:solidFill>
                          <a:effectLst/>
                          <a:latin typeface="Calibri" panose="020F0502020204030204" pitchFamily="34" charset="0"/>
                        </a:rPr>
                        <a:t> HOPWA: Columbia PHA</a:t>
                      </a:r>
                    </a:p>
                  </a:txBody>
                  <a:tcPr marL="9525" marR="9525" marT="9525" marB="0" anchor="ctr"/>
                </a:tc>
                <a:tc>
                  <a:txBody>
                    <a:bodyPr/>
                    <a:lstStyle/>
                    <a:p>
                      <a:pPr algn="ctr" fontAlgn="b"/>
                      <a:r>
                        <a:rPr lang="en-US" sz="2400" b="0" i="0" u="none" strike="noStrike" dirty="0">
                          <a:solidFill>
                            <a:srgbClr val="000000"/>
                          </a:solidFill>
                          <a:effectLst/>
                          <a:latin typeface="+mn-lt"/>
                        </a:rPr>
                        <a:t>$597,825</a:t>
                      </a:r>
                    </a:p>
                  </a:txBody>
                  <a:tcPr marL="9525" marR="9525" marT="9525" marB="0" anchor="ctr"/>
                </a:tc>
                <a:extLst>
                  <a:ext uri="{0D108BD9-81ED-4DB2-BD59-A6C34878D82A}">
                    <a16:rowId xmlns:a16="http://schemas.microsoft.com/office/drawing/2014/main" val="641226382"/>
                  </a:ext>
                </a:extLst>
              </a:tr>
              <a:tr h="489521">
                <a:tc>
                  <a:txBody>
                    <a:bodyPr/>
                    <a:lstStyle/>
                    <a:p>
                      <a:pPr algn="l" fontAlgn="b"/>
                      <a:r>
                        <a:rPr lang="en-US" sz="2400" b="0" i="0" u="none" strike="noStrike" dirty="0">
                          <a:solidFill>
                            <a:srgbClr val="000000"/>
                          </a:solidFill>
                          <a:effectLst/>
                          <a:latin typeface="Calibri" panose="020F0502020204030204" pitchFamily="34" charset="0"/>
                        </a:rPr>
                        <a:t> HOPWA: Palmetto AIDS Life Support</a:t>
                      </a:r>
                    </a:p>
                  </a:txBody>
                  <a:tcPr marL="9525" marR="9525" marT="9525" marB="0" anchor="ctr"/>
                </a:tc>
                <a:tc>
                  <a:txBody>
                    <a:bodyPr/>
                    <a:lstStyle/>
                    <a:p>
                      <a:pPr algn="ctr" fontAlgn="b"/>
                      <a:r>
                        <a:rPr lang="en-US" sz="2400" b="0" i="0" u="none" strike="noStrike" dirty="0">
                          <a:solidFill>
                            <a:srgbClr val="000000"/>
                          </a:solidFill>
                          <a:effectLst/>
                          <a:latin typeface="+mn-lt"/>
                        </a:rPr>
                        <a:t>$329,553</a:t>
                      </a:r>
                    </a:p>
                  </a:txBody>
                  <a:tcPr marL="9525" marR="9525" marT="9525" marB="0" anchor="ctr"/>
                </a:tc>
                <a:extLst>
                  <a:ext uri="{0D108BD9-81ED-4DB2-BD59-A6C34878D82A}">
                    <a16:rowId xmlns:a16="http://schemas.microsoft.com/office/drawing/2014/main" val="2263660081"/>
                  </a:ext>
                </a:extLst>
              </a:tr>
              <a:tr h="489521">
                <a:tc>
                  <a:txBody>
                    <a:bodyPr/>
                    <a:lstStyle/>
                    <a:p>
                      <a:pPr algn="l" fontAlgn="b"/>
                      <a:r>
                        <a:rPr lang="en-US" sz="2400" b="0" i="0" u="none" strike="noStrike" dirty="0">
                          <a:solidFill>
                            <a:srgbClr val="000000"/>
                          </a:solidFill>
                          <a:effectLst/>
                          <a:latin typeface="Calibri" panose="020F0502020204030204" pitchFamily="34" charset="0"/>
                        </a:rPr>
                        <a:t> HOPWA: The Cooperative Ministries </a:t>
                      </a:r>
                    </a:p>
                  </a:txBody>
                  <a:tcPr marL="9525" marR="9525" marT="9525" marB="0" anchor="ctr"/>
                </a:tc>
                <a:tc>
                  <a:txBody>
                    <a:bodyPr/>
                    <a:lstStyle/>
                    <a:p>
                      <a:pPr algn="ctr" fontAlgn="b"/>
                      <a:r>
                        <a:rPr lang="en-US" sz="2400" b="0" i="0" u="none" strike="noStrike" dirty="0">
                          <a:solidFill>
                            <a:srgbClr val="000000"/>
                          </a:solidFill>
                          <a:effectLst/>
                          <a:latin typeface="+mn-lt"/>
                        </a:rPr>
                        <a:t>$176,371</a:t>
                      </a:r>
                    </a:p>
                  </a:txBody>
                  <a:tcPr marL="9525" marR="9525" marT="9525" marB="0" anchor="ctr"/>
                </a:tc>
                <a:extLst>
                  <a:ext uri="{0D108BD9-81ED-4DB2-BD59-A6C34878D82A}">
                    <a16:rowId xmlns:a16="http://schemas.microsoft.com/office/drawing/2014/main" val="148709180"/>
                  </a:ext>
                </a:extLst>
              </a:tr>
              <a:tr h="489521">
                <a:tc>
                  <a:txBody>
                    <a:bodyPr/>
                    <a:lstStyle/>
                    <a:p>
                      <a:pPr algn="l" fontAlgn="b"/>
                      <a:r>
                        <a:rPr lang="en-US" sz="2400" b="0" i="0" u="none" strike="noStrike" dirty="0">
                          <a:solidFill>
                            <a:srgbClr val="000000"/>
                          </a:solidFill>
                          <a:effectLst/>
                          <a:latin typeface="Calibri" panose="020F0502020204030204" pitchFamily="34" charset="0"/>
                        </a:rPr>
                        <a:t> HOPWA: Upper Savannah Care Consortium</a:t>
                      </a:r>
                    </a:p>
                  </a:txBody>
                  <a:tcPr marL="9525" marR="9525" marT="9525" marB="0" anchor="ctr"/>
                </a:tc>
                <a:tc>
                  <a:txBody>
                    <a:bodyPr/>
                    <a:lstStyle/>
                    <a:p>
                      <a:pPr algn="ctr" fontAlgn="b"/>
                      <a:r>
                        <a:rPr lang="en-US" sz="2400" b="0" i="0" u="none" strike="noStrike" dirty="0">
                          <a:solidFill>
                            <a:srgbClr val="000000"/>
                          </a:solidFill>
                          <a:effectLst/>
                          <a:latin typeface="+mn-lt"/>
                        </a:rPr>
                        <a:t>$25,000</a:t>
                      </a:r>
                    </a:p>
                  </a:txBody>
                  <a:tcPr marL="9525" marR="9525" marT="9525" marB="0" anchor="ctr"/>
                </a:tc>
                <a:extLst>
                  <a:ext uri="{0D108BD9-81ED-4DB2-BD59-A6C34878D82A}">
                    <a16:rowId xmlns:a16="http://schemas.microsoft.com/office/drawing/2014/main" val="3499755750"/>
                  </a:ext>
                </a:extLst>
              </a:tr>
              <a:tr h="489521">
                <a:tc>
                  <a:txBody>
                    <a:bodyPr/>
                    <a:lstStyle/>
                    <a:p>
                      <a:pPr algn="l" fontAlgn="b"/>
                      <a:r>
                        <a:rPr lang="en-US" sz="2400" b="0" i="0" u="none" strike="noStrike" dirty="0">
                          <a:solidFill>
                            <a:srgbClr val="000000"/>
                          </a:solidFill>
                          <a:effectLst/>
                          <a:latin typeface="Calibri" panose="020F0502020204030204" pitchFamily="34" charset="0"/>
                        </a:rPr>
                        <a:t> HOPWA: Midlands Housing Alliance Transitions </a:t>
                      </a:r>
                    </a:p>
                  </a:txBody>
                  <a:tcPr marL="9525" marR="9525" marT="9525" marB="0" anchor="ctr"/>
                </a:tc>
                <a:tc>
                  <a:txBody>
                    <a:bodyPr/>
                    <a:lstStyle/>
                    <a:p>
                      <a:pPr algn="ctr" fontAlgn="b"/>
                      <a:r>
                        <a:rPr lang="en-US" sz="2400" b="0" i="0" u="none" strike="noStrike" dirty="0">
                          <a:solidFill>
                            <a:srgbClr val="000000"/>
                          </a:solidFill>
                          <a:effectLst/>
                          <a:latin typeface="+mn-lt"/>
                        </a:rPr>
                        <a:t>$21,390</a:t>
                      </a:r>
                    </a:p>
                  </a:txBody>
                  <a:tcPr marL="9525" marR="9525" marT="9525" marB="0" anchor="ctr"/>
                </a:tc>
                <a:extLst>
                  <a:ext uri="{0D108BD9-81ED-4DB2-BD59-A6C34878D82A}">
                    <a16:rowId xmlns:a16="http://schemas.microsoft.com/office/drawing/2014/main" val="78632829"/>
                  </a:ext>
                </a:extLst>
              </a:tr>
              <a:tr h="489521">
                <a:tc>
                  <a:txBody>
                    <a:bodyPr/>
                    <a:lstStyle/>
                    <a:p>
                      <a:pPr algn="l" fontAlgn="b"/>
                      <a:r>
                        <a:rPr lang="en-US" sz="2400" b="0" i="0" u="none" strike="noStrike" dirty="0">
                          <a:solidFill>
                            <a:srgbClr val="000000"/>
                          </a:solidFill>
                          <a:effectLst/>
                          <a:latin typeface="Calibri" panose="020F0502020204030204" pitchFamily="34" charset="0"/>
                        </a:rPr>
                        <a:t> HOPWA: USC Dept. of Medicine </a:t>
                      </a:r>
                    </a:p>
                  </a:txBody>
                  <a:tcPr marL="9525" marR="9525" marT="9525" marB="0" anchor="ctr"/>
                </a:tc>
                <a:tc>
                  <a:txBody>
                    <a:bodyPr/>
                    <a:lstStyle/>
                    <a:p>
                      <a:pPr algn="ctr" fontAlgn="b"/>
                      <a:r>
                        <a:rPr lang="en-US" sz="2400" b="0" i="0" u="none" strike="noStrike" dirty="0">
                          <a:solidFill>
                            <a:srgbClr val="000000"/>
                          </a:solidFill>
                          <a:effectLst/>
                          <a:latin typeface="+mn-lt"/>
                        </a:rPr>
                        <a:t>$400,797</a:t>
                      </a:r>
                    </a:p>
                  </a:txBody>
                  <a:tcPr marL="9525" marR="9525" marT="9525" marB="0" anchor="ctr"/>
                </a:tc>
                <a:extLst>
                  <a:ext uri="{0D108BD9-81ED-4DB2-BD59-A6C34878D82A}">
                    <a16:rowId xmlns:a16="http://schemas.microsoft.com/office/drawing/2014/main" val="3702093673"/>
                  </a:ext>
                </a:extLst>
              </a:tr>
              <a:tr h="489521">
                <a:tc>
                  <a:txBody>
                    <a:bodyPr/>
                    <a:lstStyle/>
                    <a:p>
                      <a:pPr algn="l"/>
                      <a:r>
                        <a:rPr lang="en-US" sz="2400" dirty="0">
                          <a:latin typeface="+mn-lt"/>
                        </a:rPr>
                        <a:t>Total HOPWA (including Prior FY2019 funds)</a:t>
                      </a:r>
                    </a:p>
                  </a:txBody>
                  <a:tcPr anchor="ctr"/>
                </a:tc>
                <a:tc>
                  <a:txBody>
                    <a:bodyPr/>
                    <a:lstStyle/>
                    <a:p>
                      <a:pPr algn="ctr"/>
                      <a:r>
                        <a:rPr lang="en-US" sz="2400" dirty="0">
                          <a:latin typeface="+mn-lt"/>
                        </a:rPr>
                        <a:t>$1,708,477</a:t>
                      </a:r>
                    </a:p>
                  </a:txBody>
                  <a:tcPr anchor="ctr"/>
                </a:tc>
                <a:extLst>
                  <a:ext uri="{0D108BD9-81ED-4DB2-BD59-A6C34878D82A}">
                    <a16:rowId xmlns:a16="http://schemas.microsoft.com/office/drawing/2014/main" val="3395965225"/>
                  </a:ext>
                </a:extLst>
              </a:tr>
            </a:tbl>
          </a:graphicData>
        </a:graphic>
      </p:graphicFrame>
    </p:spTree>
    <p:extLst>
      <p:ext uri="{BB962C8B-B14F-4D97-AF65-F5344CB8AC3E}">
        <p14:creationId xmlns:p14="http://schemas.microsoft.com/office/powerpoint/2010/main" val="161608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5476-7835-2143-9A3F-E36B802A2C51}"/>
              </a:ext>
            </a:extLst>
          </p:cNvPr>
          <p:cNvSpPr>
            <a:spLocks noGrp="1"/>
          </p:cNvSpPr>
          <p:nvPr>
            <p:ph type="title"/>
          </p:nvPr>
        </p:nvSpPr>
        <p:spPr>
          <a:xfrm>
            <a:off x="838200" y="365126"/>
            <a:ext cx="10515600" cy="837374"/>
          </a:xfrm>
        </p:spPr>
        <p:txBody>
          <a:bodyPr>
            <a:normAutofit/>
          </a:bodyPr>
          <a:lstStyle/>
          <a:p>
            <a:r>
              <a:rPr lang="en-US" u="sng" dirty="0"/>
              <a:t>Citizen Participation</a:t>
            </a:r>
            <a:endParaRPr lang="en-US" sz="6000" u="sng" dirty="0"/>
          </a:p>
        </p:txBody>
      </p:sp>
      <p:pic>
        <p:nvPicPr>
          <p:cNvPr id="3" name="Picture 2" descr="cover-bottom.jpg">
            <a:extLst>
              <a:ext uri="{FF2B5EF4-FFF2-40B4-BE49-F238E27FC236}">
                <a16:creationId xmlns:a16="http://schemas.microsoft.com/office/drawing/2014/main" id="{BEF0C5B4-F617-7A40-B556-668A3C65D16A}"/>
              </a:ext>
            </a:extLst>
          </p:cNvPr>
          <p:cNvPicPr>
            <a:picLocks noChangeAspect="1"/>
          </p:cNvPicPr>
          <p:nvPr/>
        </p:nvPicPr>
        <p:blipFill>
          <a:blip r:embed="rId2"/>
          <a:srcRect/>
          <a:stretch>
            <a:fillRect/>
          </a:stretch>
        </p:blipFill>
        <p:spPr bwMode="auto">
          <a:xfrm>
            <a:off x="0" y="4699000"/>
            <a:ext cx="12192000" cy="2159000"/>
          </a:xfrm>
          <a:prstGeom prst="rect">
            <a:avLst/>
          </a:prstGeom>
          <a:noFill/>
          <a:ln w="9525">
            <a:noFill/>
            <a:miter lim="800000"/>
            <a:headEnd/>
            <a:tailEnd/>
          </a:ln>
        </p:spPr>
      </p:pic>
      <p:graphicFrame>
        <p:nvGraphicFramePr>
          <p:cNvPr id="6" name="Table 5">
            <a:extLst>
              <a:ext uri="{FF2B5EF4-FFF2-40B4-BE49-F238E27FC236}">
                <a16:creationId xmlns:a16="http://schemas.microsoft.com/office/drawing/2014/main" id="{271B0629-13FC-2647-806A-EDBCA57A2BAC}"/>
              </a:ext>
            </a:extLst>
          </p:cNvPr>
          <p:cNvGraphicFramePr>
            <a:graphicFrameLocks noGrp="1"/>
          </p:cNvGraphicFramePr>
          <p:nvPr>
            <p:extLst>
              <p:ext uri="{D42A27DB-BD31-4B8C-83A1-F6EECF244321}">
                <p14:modId xmlns:p14="http://schemas.microsoft.com/office/powerpoint/2010/main" val="1827479665"/>
              </p:ext>
            </p:extLst>
          </p:nvPr>
        </p:nvGraphicFramePr>
        <p:xfrm>
          <a:off x="315934" y="1460910"/>
          <a:ext cx="11508635" cy="2834640"/>
        </p:xfrm>
        <a:graphic>
          <a:graphicData uri="http://schemas.openxmlformats.org/drawingml/2006/table">
            <a:tbl>
              <a:tblPr firstRow="1" bandRow="1">
                <a:tableStyleId>{3B4B98B0-60AC-42C2-AFA5-B58CD77FA1E5}</a:tableStyleId>
              </a:tblPr>
              <a:tblGrid>
                <a:gridCol w="2590104">
                  <a:extLst>
                    <a:ext uri="{9D8B030D-6E8A-4147-A177-3AD203B41FA5}">
                      <a16:colId xmlns:a16="http://schemas.microsoft.com/office/drawing/2014/main" val="3427642969"/>
                    </a:ext>
                  </a:extLst>
                </a:gridCol>
                <a:gridCol w="8918531">
                  <a:extLst>
                    <a:ext uri="{9D8B030D-6E8A-4147-A177-3AD203B41FA5}">
                      <a16:colId xmlns:a16="http://schemas.microsoft.com/office/drawing/2014/main" val="21415434"/>
                    </a:ext>
                  </a:extLst>
                </a:gridCol>
              </a:tblGrid>
              <a:tr h="283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Community Survey</a:t>
                      </a:r>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A community survey is online to obtain public input and comments for the City's ConPlan.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87206"/>
                  </a:ext>
                </a:extLst>
              </a:tr>
              <a:tr h="370840">
                <a:tc>
                  <a:txBody>
                    <a:bodyPr/>
                    <a:lstStyle/>
                    <a:p>
                      <a:r>
                        <a:rPr lang="en-US" sz="1800" b="1" dirty="0"/>
                        <a:t>Stakeholder Survey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 stakeholder survey is online to obtain input from community organizations and stakeholders for input on the City's ConPlan.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537568"/>
                  </a:ext>
                </a:extLst>
              </a:tr>
              <a:tr h="370840">
                <a:tc>
                  <a:txBody>
                    <a:bodyPr/>
                    <a:lstStyle/>
                    <a:p>
                      <a:r>
                        <a:rPr lang="en-US" sz="1800" b="1" dirty="0"/>
                        <a:t>30-day Public Comment Period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City’s 2020-2024 Five-year Consolidated Plan will be made available for the public to review in April 2020. Written comments could be submitted to the City’s CDBG Administrator through email or delivered to the CDD office. Public notice will be given prior to posting.</a:t>
                      </a:r>
                      <a:endParaRPr lang="en-US" sz="1800" b="0" i="0" u="none" strike="noStrike" cap="none" dirty="0">
                        <a:solidFill>
                          <a:srgbClr val="3F3F3F"/>
                        </a:solidFill>
                        <a:ea typeface="Century Gothic"/>
                        <a:cs typeface="Century Gothic"/>
                        <a:sym typeface="Century Gothic"/>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4841757"/>
                  </a:ext>
                </a:extLst>
              </a:tr>
              <a:tr h="370840">
                <a:tc>
                  <a:txBody>
                    <a:bodyPr/>
                    <a:lstStyle/>
                    <a:p>
                      <a:r>
                        <a:rPr lang="en-US" sz="1800" b="1" dirty="0"/>
                        <a:t>Public Hearing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Public hearing will be held at City Council.  The public hearing held is to discuss the plan as well as discussion of comments from the public. Public notice will be given prior to hearing.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5620872"/>
                  </a:ext>
                </a:extLst>
              </a:tr>
            </a:tbl>
          </a:graphicData>
        </a:graphic>
      </p:graphicFrame>
    </p:spTree>
    <p:extLst>
      <p:ext uri="{BB962C8B-B14F-4D97-AF65-F5344CB8AC3E}">
        <p14:creationId xmlns:p14="http://schemas.microsoft.com/office/powerpoint/2010/main" val="3589759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5476-7835-2143-9A3F-E36B802A2C51}"/>
              </a:ext>
            </a:extLst>
          </p:cNvPr>
          <p:cNvSpPr>
            <a:spLocks noGrp="1"/>
          </p:cNvSpPr>
          <p:nvPr>
            <p:ph type="title"/>
          </p:nvPr>
        </p:nvSpPr>
        <p:spPr>
          <a:xfrm>
            <a:off x="838200" y="365126"/>
            <a:ext cx="10515600" cy="837374"/>
          </a:xfrm>
        </p:spPr>
        <p:txBody>
          <a:bodyPr>
            <a:normAutofit/>
          </a:bodyPr>
          <a:lstStyle/>
          <a:p>
            <a:r>
              <a:rPr lang="en-US" u="sng" dirty="0"/>
              <a:t>Citizen Participation – Survey Responses</a:t>
            </a:r>
            <a:endParaRPr lang="en-US" sz="6000" u="sng" dirty="0"/>
          </a:p>
        </p:txBody>
      </p:sp>
      <p:graphicFrame>
        <p:nvGraphicFramePr>
          <p:cNvPr id="5" name="Table 4">
            <a:extLst>
              <a:ext uri="{FF2B5EF4-FFF2-40B4-BE49-F238E27FC236}">
                <a16:creationId xmlns:a16="http://schemas.microsoft.com/office/drawing/2014/main" id="{DAEED387-502D-4944-8A8B-8620B2287485}"/>
              </a:ext>
            </a:extLst>
          </p:cNvPr>
          <p:cNvGraphicFramePr>
            <a:graphicFrameLocks noGrp="1"/>
          </p:cNvGraphicFramePr>
          <p:nvPr>
            <p:extLst>
              <p:ext uri="{D42A27DB-BD31-4B8C-83A1-F6EECF244321}">
                <p14:modId xmlns:p14="http://schemas.microsoft.com/office/powerpoint/2010/main" val="805367042"/>
              </p:ext>
            </p:extLst>
          </p:nvPr>
        </p:nvGraphicFramePr>
        <p:xfrm>
          <a:off x="615950" y="1330960"/>
          <a:ext cx="10960100" cy="4297680"/>
        </p:xfrm>
        <a:graphic>
          <a:graphicData uri="http://schemas.openxmlformats.org/drawingml/2006/table">
            <a:tbl>
              <a:tblPr firstRow="1" bandRow="1">
                <a:tableStyleId>{2D5ABB26-0587-4C30-8999-92F81FD0307C}</a:tableStyleId>
              </a:tblPr>
              <a:tblGrid>
                <a:gridCol w="5480050">
                  <a:extLst>
                    <a:ext uri="{9D8B030D-6E8A-4147-A177-3AD203B41FA5}">
                      <a16:colId xmlns:a16="http://schemas.microsoft.com/office/drawing/2014/main" val="3852941334"/>
                    </a:ext>
                  </a:extLst>
                </a:gridCol>
                <a:gridCol w="5480050">
                  <a:extLst>
                    <a:ext uri="{9D8B030D-6E8A-4147-A177-3AD203B41FA5}">
                      <a16:colId xmlns:a16="http://schemas.microsoft.com/office/drawing/2014/main" val="1635954920"/>
                    </a:ext>
                  </a:extLst>
                </a:gridCol>
              </a:tblGrid>
              <a:tr h="1456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Community Survey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(50 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Stakeholder Survey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(33 community organizations responded):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20841867"/>
                  </a:ext>
                </a:extLst>
              </a:tr>
              <a:tr h="370840">
                <a:tc>
                  <a:txBody>
                    <a:bodyPr/>
                    <a:lstStyle/>
                    <a:p>
                      <a:pPr marL="0" lvl="0" indent="0">
                        <a:buFont typeface="Arial" panose="020B0604020202020204" pitchFamily="34" charset="0"/>
                        <a:buNone/>
                      </a:pPr>
                      <a:r>
                        <a:rPr lang="en-US" sz="1800" b="1" kern="1200" dirty="0">
                          <a:solidFill>
                            <a:schemeClr val="tx1"/>
                          </a:solidFill>
                          <a:effectLst/>
                          <a:latin typeface="+mn-lt"/>
                          <a:ea typeface="+mn-ea"/>
                          <a:cs typeface="+mn-cs"/>
                        </a:rPr>
                        <a:t>Public Improvements </a:t>
                      </a:r>
                    </a:p>
                    <a:p>
                      <a:pPr marL="285750" lvl="0" indent="-285750">
                        <a:buFont typeface="Arial" panose="020B0604020202020204" pitchFamily="34" charset="0"/>
                        <a:buChar char="•"/>
                      </a:pPr>
                      <a:r>
                        <a:rPr lang="en-US" sz="1800" b="0" kern="1200" dirty="0">
                          <a:solidFill>
                            <a:schemeClr val="tx1"/>
                          </a:solidFill>
                          <a:effectLst/>
                          <a:latin typeface="+mn-lt"/>
                          <a:ea typeface="+mn-ea"/>
                          <a:cs typeface="+mn-cs"/>
                        </a:rPr>
                        <a:t>Sidewalks</a:t>
                      </a:r>
                    </a:p>
                    <a:p>
                      <a:pPr marL="285750" lvl="0" indent="-285750">
                        <a:buFont typeface="Arial" panose="020B0604020202020204" pitchFamily="34" charset="0"/>
                        <a:buChar char="•"/>
                      </a:pPr>
                      <a:r>
                        <a:rPr lang="en-US" sz="1800" b="0" kern="1200" dirty="0">
                          <a:solidFill>
                            <a:schemeClr val="tx1"/>
                          </a:solidFill>
                          <a:effectLst/>
                          <a:latin typeface="+mn-lt"/>
                          <a:ea typeface="+mn-ea"/>
                          <a:cs typeface="+mn-cs"/>
                        </a:rPr>
                        <a:t>Water/Sewer &amp; </a:t>
                      </a:r>
                      <a:r>
                        <a:rPr lang="en-US" sz="1800" b="0" kern="1200" dirty="0" err="1">
                          <a:solidFill>
                            <a:schemeClr val="tx1"/>
                          </a:solidFill>
                          <a:effectLst/>
                          <a:latin typeface="+mn-lt"/>
                          <a:ea typeface="+mn-ea"/>
                          <a:cs typeface="+mn-cs"/>
                        </a:rPr>
                        <a:t>Stormwater</a:t>
                      </a:r>
                      <a:r>
                        <a:rPr lang="en-US" sz="1800" b="0" kern="1200" dirty="0">
                          <a:solidFill>
                            <a:schemeClr val="tx1"/>
                          </a:solidFill>
                          <a:effectLst/>
                          <a:latin typeface="+mn-lt"/>
                          <a:ea typeface="+mn-ea"/>
                          <a:cs typeface="+mn-cs"/>
                        </a:rPr>
                        <a:t> Improvements</a:t>
                      </a:r>
                    </a:p>
                    <a:p>
                      <a:pPr marL="285750" lvl="0" indent="-285750">
                        <a:buFont typeface="Arial" panose="020B0604020202020204" pitchFamily="34" charset="0"/>
                        <a:buChar char="•"/>
                      </a:pPr>
                      <a:r>
                        <a:rPr lang="en-US" sz="1800" b="0" kern="1200" dirty="0">
                          <a:solidFill>
                            <a:schemeClr val="tx1"/>
                          </a:solidFill>
                          <a:effectLst/>
                          <a:latin typeface="+mn-lt"/>
                          <a:ea typeface="+mn-ea"/>
                          <a:cs typeface="+mn-cs"/>
                        </a:rPr>
                        <a:t>Street Improvements</a:t>
                      </a:r>
                    </a:p>
                    <a:p>
                      <a:pPr marL="0" lvl="0" indent="0">
                        <a:buFont typeface="Arial" panose="020B0604020202020204" pitchFamily="34" charset="0"/>
                        <a:buNone/>
                      </a:pPr>
                      <a:r>
                        <a:rPr lang="en-US" sz="1800" b="1" kern="1200" dirty="0">
                          <a:solidFill>
                            <a:schemeClr val="tx1"/>
                          </a:solidFill>
                          <a:effectLst/>
                          <a:latin typeface="+mn-lt"/>
                          <a:ea typeface="+mn-ea"/>
                          <a:cs typeface="+mn-cs"/>
                        </a:rPr>
                        <a:t>Economic Development </a:t>
                      </a:r>
                    </a:p>
                    <a:p>
                      <a:pPr marL="285750" lvl="0" indent="-285750">
                        <a:buFont typeface="Arial" panose="020B0604020202020204" pitchFamily="34" charset="0"/>
                        <a:buChar char="•"/>
                      </a:pPr>
                      <a:r>
                        <a:rPr lang="en-US" sz="1800" b="0" kern="1200" dirty="0">
                          <a:solidFill>
                            <a:schemeClr val="tx1"/>
                          </a:solidFill>
                          <a:effectLst/>
                          <a:latin typeface="+mn-lt"/>
                          <a:ea typeface="+mn-ea"/>
                          <a:cs typeface="+mn-cs"/>
                        </a:rPr>
                        <a:t>Small Business Assistance</a:t>
                      </a:r>
                    </a:p>
                    <a:p>
                      <a:pPr marL="285750" lvl="0" indent="-285750">
                        <a:buFont typeface="Arial" panose="020B0604020202020204" pitchFamily="34" charset="0"/>
                        <a:buChar char="•"/>
                      </a:pPr>
                      <a:r>
                        <a:rPr lang="en-US" sz="1800" b="0" kern="1200" dirty="0">
                          <a:solidFill>
                            <a:schemeClr val="tx1"/>
                          </a:solidFill>
                          <a:effectLst/>
                          <a:latin typeface="+mn-lt"/>
                          <a:ea typeface="+mn-ea"/>
                          <a:cs typeface="+mn-cs"/>
                        </a:rPr>
                        <a:t>Public Transportation</a:t>
                      </a:r>
                    </a:p>
                    <a:p>
                      <a:pPr marL="285750" lvl="0" indent="-285750">
                        <a:buFont typeface="Arial" panose="020B0604020202020204" pitchFamily="34" charset="0"/>
                        <a:buChar char="•"/>
                      </a:pPr>
                      <a:r>
                        <a:rPr lang="en-US" sz="1800" b="0" kern="1200" dirty="0">
                          <a:solidFill>
                            <a:schemeClr val="tx1"/>
                          </a:solidFill>
                          <a:effectLst/>
                          <a:latin typeface="+mn-lt"/>
                          <a:ea typeface="+mn-ea"/>
                          <a:cs typeface="+mn-cs"/>
                        </a:rPr>
                        <a:t>Job Creation &amp; Retention</a:t>
                      </a:r>
                    </a:p>
                    <a:p>
                      <a:pPr marL="0" lvl="0" indent="0">
                        <a:buFont typeface="Arial" panose="020B0604020202020204" pitchFamily="34" charset="0"/>
                        <a:buNone/>
                      </a:pPr>
                      <a:r>
                        <a:rPr lang="en-US" sz="1800" b="1" kern="1200" dirty="0">
                          <a:solidFill>
                            <a:schemeClr val="tx1"/>
                          </a:solidFill>
                          <a:effectLst/>
                          <a:latin typeface="+mn-lt"/>
                          <a:ea typeface="+mn-ea"/>
                          <a:cs typeface="+mn-cs"/>
                        </a:rPr>
                        <a:t>Affordable Housing</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New Affordable Rental &amp; Homeowner Housing</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Rental &amp; Owner-Occupied Housing Rehab</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Energy Efficient Improvements</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Down Payment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Creation of affordable housing and homebuyer assistance.</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Public services such as employment training, crime prevention and vital services for the special needs population.</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Homeowner and renter housing rehabilitation.</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Public facilities and infrastructure improvements.</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Economic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802518"/>
                  </a:ext>
                </a:extLst>
              </a:tr>
            </a:tbl>
          </a:graphicData>
        </a:graphic>
      </p:graphicFrame>
      <p:sp>
        <p:nvSpPr>
          <p:cNvPr id="3" name="TextBox 2">
            <a:extLst>
              <a:ext uri="{FF2B5EF4-FFF2-40B4-BE49-F238E27FC236}">
                <a16:creationId xmlns:a16="http://schemas.microsoft.com/office/drawing/2014/main" id="{FB016D59-05D6-014F-99ED-F09476960249}"/>
              </a:ext>
            </a:extLst>
          </p:cNvPr>
          <p:cNvSpPr txBox="1"/>
          <p:nvPr/>
        </p:nvSpPr>
        <p:spPr>
          <a:xfrm>
            <a:off x="615950" y="5757100"/>
            <a:ext cx="3666581" cy="369332"/>
          </a:xfrm>
          <a:prstGeom prst="rect">
            <a:avLst/>
          </a:prstGeom>
          <a:noFill/>
        </p:spPr>
        <p:txBody>
          <a:bodyPr wrap="none" rtlCol="0">
            <a:spAutoFit/>
          </a:bodyPr>
          <a:lstStyle/>
          <a:p>
            <a:r>
              <a:rPr lang="en-US" dirty="0"/>
              <a:t>*Survey responses as of April 3, 2020</a:t>
            </a:r>
          </a:p>
        </p:txBody>
      </p:sp>
    </p:spTree>
    <p:extLst>
      <p:ext uri="{BB962C8B-B14F-4D97-AF65-F5344CB8AC3E}">
        <p14:creationId xmlns:p14="http://schemas.microsoft.com/office/powerpoint/2010/main" val="3397656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F1A7D-3E8A-DC46-84DF-AA4F270C3DDF}"/>
              </a:ext>
            </a:extLst>
          </p:cNvPr>
          <p:cNvSpPr>
            <a:spLocks noGrp="1"/>
          </p:cNvSpPr>
          <p:nvPr>
            <p:ph type="title"/>
          </p:nvPr>
        </p:nvSpPr>
        <p:spPr>
          <a:xfrm>
            <a:off x="544692" y="145992"/>
            <a:ext cx="10515600" cy="1325563"/>
          </a:xfrm>
        </p:spPr>
        <p:txBody>
          <a:bodyPr>
            <a:normAutofit/>
          </a:bodyPr>
          <a:lstStyle/>
          <a:p>
            <a:r>
              <a:rPr lang="en-US" u="sng" dirty="0"/>
              <a:t>Needs Assessment – City Demographics</a:t>
            </a:r>
            <a:endParaRPr lang="en-US" dirty="0"/>
          </a:p>
        </p:txBody>
      </p:sp>
      <p:sp>
        <p:nvSpPr>
          <p:cNvPr id="7" name="Rectangle 3">
            <a:extLst>
              <a:ext uri="{FF2B5EF4-FFF2-40B4-BE49-F238E27FC236}">
                <a16:creationId xmlns:a16="http://schemas.microsoft.com/office/drawing/2014/main" id="{D862E1E7-2A1D-0548-B606-21293D3162A7}"/>
              </a:ext>
            </a:extLst>
          </p:cNvPr>
          <p:cNvSpPr>
            <a:spLocks noChangeArrowheads="1"/>
          </p:cNvSpPr>
          <p:nvPr/>
        </p:nvSpPr>
        <p:spPr bwMode="auto">
          <a:xfrm>
            <a:off x="5407235" y="6310865"/>
            <a:ext cx="4003497" cy="47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2E74B5"/>
                </a:solidFill>
                <a:effectLst/>
                <a:latin typeface="Calibri" panose="020F0502020204030204" pitchFamily="34" charset="0"/>
                <a:ea typeface="Calibri Light" panose="020F0302020204030204" pitchFamily="34" charset="0"/>
                <a:cs typeface="Calibri Light" panose="020F0302020204030204" pitchFamily="34" charset="0"/>
              </a:rPr>
              <a:t>Population Change since 2000</a:t>
            </a:r>
          </a:p>
          <a:p>
            <a:pPr eaLnBrk="0" fontAlgn="base" hangingPunct="0">
              <a:spcBef>
                <a:spcPct val="0"/>
              </a:spcBef>
              <a:spcAft>
                <a:spcPct val="0"/>
              </a:spcAft>
            </a:pPr>
            <a:r>
              <a:rPr lang="en-US" altLang="en-US" sz="1100" dirty="0">
                <a:latin typeface="Calibri" panose="020F0502020204030204" pitchFamily="34" charset="0"/>
                <a:ea typeface="Times New Roman" panose="02020603050405020304" pitchFamily="18" charset="0"/>
                <a:cs typeface="Calibri" panose="020F0502020204030204" pitchFamily="34" charset="0"/>
              </a:rPr>
              <a:t>Source: 2013-2017 ACS via PolicyMap</a:t>
            </a:r>
            <a:endParaRPr lang="en-US" altLang="en-US" sz="2400" dirty="0">
              <a:latin typeface="Arial" panose="020B0604020202020204" pitchFamily="34" charset="0"/>
            </a:endParaRPr>
          </a:p>
        </p:txBody>
      </p:sp>
      <p:graphicFrame>
        <p:nvGraphicFramePr>
          <p:cNvPr id="10" name="Table 9">
            <a:extLst>
              <a:ext uri="{FF2B5EF4-FFF2-40B4-BE49-F238E27FC236}">
                <a16:creationId xmlns:a16="http://schemas.microsoft.com/office/drawing/2014/main" id="{8B17BAE1-9C53-8844-9557-77D625BEFF8C}"/>
              </a:ext>
            </a:extLst>
          </p:cNvPr>
          <p:cNvGraphicFramePr>
            <a:graphicFrameLocks noGrp="1"/>
          </p:cNvGraphicFramePr>
          <p:nvPr>
            <p:extLst>
              <p:ext uri="{D42A27DB-BD31-4B8C-83A1-F6EECF244321}">
                <p14:modId xmlns:p14="http://schemas.microsoft.com/office/powerpoint/2010/main" val="1730720581"/>
              </p:ext>
            </p:extLst>
          </p:nvPr>
        </p:nvGraphicFramePr>
        <p:xfrm>
          <a:off x="201856" y="3151712"/>
          <a:ext cx="5096284" cy="728493"/>
        </p:xfrm>
        <a:graphic>
          <a:graphicData uri="http://schemas.openxmlformats.org/drawingml/2006/table">
            <a:tbl>
              <a:tblPr firstRow="1" firstCol="1" bandRow="1">
                <a:tableStyleId>{B301B821-A1FF-4177-AEE7-76D212191A09}</a:tableStyleId>
              </a:tblPr>
              <a:tblGrid>
                <a:gridCol w="2034205">
                  <a:extLst>
                    <a:ext uri="{9D8B030D-6E8A-4147-A177-3AD203B41FA5}">
                      <a16:colId xmlns:a16="http://schemas.microsoft.com/office/drawing/2014/main" val="481733256"/>
                    </a:ext>
                  </a:extLst>
                </a:gridCol>
                <a:gridCol w="943031">
                  <a:extLst>
                    <a:ext uri="{9D8B030D-6E8A-4147-A177-3AD203B41FA5}">
                      <a16:colId xmlns:a16="http://schemas.microsoft.com/office/drawing/2014/main" val="1554813717"/>
                    </a:ext>
                  </a:extLst>
                </a:gridCol>
                <a:gridCol w="1009598">
                  <a:extLst>
                    <a:ext uri="{9D8B030D-6E8A-4147-A177-3AD203B41FA5}">
                      <a16:colId xmlns:a16="http://schemas.microsoft.com/office/drawing/2014/main" val="3367833078"/>
                    </a:ext>
                  </a:extLst>
                </a:gridCol>
                <a:gridCol w="1109450">
                  <a:extLst>
                    <a:ext uri="{9D8B030D-6E8A-4147-A177-3AD203B41FA5}">
                      <a16:colId xmlns:a16="http://schemas.microsoft.com/office/drawing/2014/main" val="225498426"/>
                    </a:ext>
                  </a:extLst>
                </a:gridCol>
              </a:tblGrid>
              <a:tr h="242831">
                <a:tc>
                  <a:txBody>
                    <a:bodyPr/>
                    <a:lstStyle/>
                    <a:p>
                      <a:pPr marL="0" marR="0">
                        <a:spcBef>
                          <a:spcPts val="0"/>
                        </a:spcBef>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300" dirty="0">
                          <a:effectLst/>
                        </a:rPr>
                        <a:t>2010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300">
                          <a:effectLst/>
                        </a:rPr>
                        <a:t>2017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300">
                          <a:effectLst/>
                        </a:rPr>
                        <a:t>% Change</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3830437"/>
                  </a:ext>
                </a:extLst>
              </a:tr>
              <a:tr h="242831">
                <a:tc>
                  <a:txBody>
                    <a:bodyPr/>
                    <a:lstStyle/>
                    <a:p>
                      <a:pPr marL="0" marR="0">
                        <a:spcBef>
                          <a:spcPts val="0"/>
                        </a:spcBef>
                        <a:spcAft>
                          <a:spcPts val="0"/>
                        </a:spcAft>
                      </a:pPr>
                      <a:r>
                        <a:rPr lang="en-US" sz="1300" dirty="0">
                          <a:effectLst/>
                        </a:rPr>
                        <a:t>Columbia</a:t>
                      </a:r>
                      <a:endParaRPr lang="en-US"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1000"/>
                        </a:spcAft>
                      </a:pPr>
                      <a:r>
                        <a:rPr lang="en-US" sz="13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127,605</a:t>
                      </a:r>
                      <a:endParaRPr lang="en-US"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1000"/>
                        </a:spcAft>
                      </a:pPr>
                      <a:r>
                        <a:rPr lang="en-US" sz="13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132,236</a:t>
                      </a:r>
                      <a:endParaRPr lang="en-US"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1000"/>
                        </a:spcAft>
                      </a:pPr>
                      <a:r>
                        <a:rPr lang="en-US" sz="13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67379506"/>
                  </a:ext>
                </a:extLst>
              </a:tr>
              <a:tr h="242831">
                <a:tc>
                  <a:txBody>
                    <a:bodyPr/>
                    <a:lstStyle/>
                    <a:p>
                      <a:pPr marL="0" marR="0">
                        <a:spcBef>
                          <a:spcPts val="0"/>
                        </a:spcBef>
                        <a:spcAft>
                          <a:spcPts val="0"/>
                        </a:spcAft>
                      </a:pPr>
                      <a:r>
                        <a:rPr lang="en-US" sz="1300" dirty="0">
                          <a:effectLst/>
                        </a:rPr>
                        <a:t>State of South Carolina</a:t>
                      </a:r>
                      <a:endParaRPr lang="en-US"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300" b="0" i="0" kern="1200" dirty="0">
                          <a:solidFill>
                            <a:schemeClr val="dk1"/>
                          </a:solidFill>
                          <a:effectLst/>
                          <a:latin typeface="+mn-lt"/>
                          <a:ea typeface="+mn-ea"/>
                          <a:cs typeface="+mn-cs"/>
                        </a:rPr>
                        <a:t>4,511,428</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lang="en-US" sz="1300" dirty="0">
                          <a:effectLst/>
                        </a:rPr>
                        <a:t>4,893,444</a:t>
                      </a:r>
                    </a:p>
                  </a:txBody>
                  <a:tcPr marL="47625" marR="47625" marT="9525" marB="95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8.5%</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9636582"/>
                  </a:ext>
                </a:extLst>
              </a:tr>
            </a:tbl>
          </a:graphicData>
        </a:graphic>
      </p:graphicFrame>
      <p:sp>
        <p:nvSpPr>
          <p:cNvPr id="11" name="Rectangle 2">
            <a:extLst>
              <a:ext uri="{FF2B5EF4-FFF2-40B4-BE49-F238E27FC236}">
                <a16:creationId xmlns:a16="http://schemas.microsoft.com/office/drawing/2014/main" id="{A2723999-FBF9-7E49-8DBA-435B34CB5703}"/>
              </a:ext>
            </a:extLst>
          </p:cNvPr>
          <p:cNvSpPr>
            <a:spLocks noChangeArrowheads="1"/>
          </p:cNvSpPr>
          <p:nvPr/>
        </p:nvSpPr>
        <p:spPr bwMode="auto">
          <a:xfrm>
            <a:off x="59635" y="2782380"/>
            <a:ext cx="3269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Table: Population – 2010 to 2017</a:t>
            </a:r>
            <a:endParaRPr kumimoji="0" lang="en-US" altLang="en-US" sz="2800" b="0" i="0" u="none" strike="noStrike" cap="none" normalizeH="0" baseline="0" dirty="0">
              <a:ln>
                <a:noFill/>
              </a:ln>
              <a:solidFill>
                <a:srgbClr val="0070C0"/>
              </a:solidFill>
              <a:effectLst/>
              <a:latin typeface="Arial" panose="020B0604020202020204" pitchFamily="34" charset="0"/>
            </a:endParaRPr>
          </a:p>
        </p:txBody>
      </p:sp>
      <p:graphicFrame>
        <p:nvGraphicFramePr>
          <p:cNvPr id="12" name="Table 11">
            <a:extLst>
              <a:ext uri="{FF2B5EF4-FFF2-40B4-BE49-F238E27FC236}">
                <a16:creationId xmlns:a16="http://schemas.microsoft.com/office/drawing/2014/main" id="{B52ED2A9-BD4E-F546-8E79-FB773DBC998D}"/>
              </a:ext>
            </a:extLst>
          </p:cNvPr>
          <p:cNvGraphicFramePr>
            <a:graphicFrameLocks noGrp="1"/>
          </p:cNvGraphicFramePr>
          <p:nvPr>
            <p:extLst>
              <p:ext uri="{D42A27DB-BD31-4B8C-83A1-F6EECF244321}">
                <p14:modId xmlns:p14="http://schemas.microsoft.com/office/powerpoint/2010/main" val="2939605569"/>
              </p:ext>
            </p:extLst>
          </p:nvPr>
        </p:nvGraphicFramePr>
        <p:xfrm>
          <a:off x="201858" y="1763488"/>
          <a:ext cx="5096284" cy="857760"/>
        </p:xfrm>
        <a:graphic>
          <a:graphicData uri="http://schemas.openxmlformats.org/drawingml/2006/table">
            <a:tbl>
              <a:tblPr firstRow="1" firstCol="1" lastRow="1" lastCol="1" bandRow="1" bandCol="1">
                <a:tableStyleId>{B301B821-A1FF-4177-AEE7-76D212191A09}</a:tableStyleId>
              </a:tblPr>
              <a:tblGrid>
                <a:gridCol w="1688587">
                  <a:extLst>
                    <a:ext uri="{9D8B030D-6E8A-4147-A177-3AD203B41FA5}">
                      <a16:colId xmlns:a16="http://schemas.microsoft.com/office/drawing/2014/main" val="3627548892"/>
                    </a:ext>
                  </a:extLst>
                </a:gridCol>
                <a:gridCol w="1530849">
                  <a:extLst>
                    <a:ext uri="{9D8B030D-6E8A-4147-A177-3AD203B41FA5}">
                      <a16:colId xmlns:a16="http://schemas.microsoft.com/office/drawing/2014/main" val="2898631527"/>
                    </a:ext>
                  </a:extLst>
                </a:gridCol>
                <a:gridCol w="1029682">
                  <a:extLst>
                    <a:ext uri="{9D8B030D-6E8A-4147-A177-3AD203B41FA5}">
                      <a16:colId xmlns:a16="http://schemas.microsoft.com/office/drawing/2014/main" val="3927396818"/>
                    </a:ext>
                  </a:extLst>
                </a:gridCol>
                <a:gridCol w="847166">
                  <a:extLst>
                    <a:ext uri="{9D8B030D-6E8A-4147-A177-3AD203B41FA5}">
                      <a16:colId xmlns:a16="http://schemas.microsoft.com/office/drawing/2014/main" val="2179576195"/>
                    </a:ext>
                  </a:extLst>
                </a:gridCol>
              </a:tblGrid>
              <a:tr h="0">
                <a:tc>
                  <a:txBody>
                    <a:bodyPr/>
                    <a:lstStyle/>
                    <a:p>
                      <a:pPr marL="0" marR="0">
                        <a:lnSpc>
                          <a:spcPct val="115000"/>
                        </a:lnSpc>
                        <a:spcBef>
                          <a:spcPts val="0"/>
                        </a:spcBef>
                        <a:spcAft>
                          <a:spcPts val="0"/>
                        </a:spcAft>
                      </a:pPr>
                      <a:endParaRPr lang="en-US"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300" dirty="0">
                          <a:effectLst/>
                        </a:rPr>
                        <a:t>Base Year:  2010</a:t>
                      </a:r>
                      <a:endParaRPr lang="en-US"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300" dirty="0">
                          <a:effectLst/>
                        </a:rPr>
                        <a:t> 2017</a:t>
                      </a:r>
                      <a:endParaRPr lang="en-US"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effectLst/>
                        </a:rPr>
                        <a:t>% Change</a:t>
                      </a:r>
                      <a:endParaRPr lang="en-US"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8921918"/>
                  </a:ext>
                </a:extLst>
              </a:tr>
              <a:tr h="0">
                <a:tc>
                  <a:txBody>
                    <a:bodyPr/>
                    <a:lstStyle/>
                    <a:p>
                      <a:pPr marL="0" marR="0">
                        <a:lnSpc>
                          <a:spcPct val="115000"/>
                        </a:lnSpc>
                        <a:spcBef>
                          <a:spcPts val="0"/>
                        </a:spcBef>
                        <a:spcAft>
                          <a:spcPts val="1000"/>
                        </a:spcAft>
                      </a:pPr>
                      <a:r>
                        <a:rPr lang="en-US" sz="1300" dirty="0">
                          <a:effectLst/>
                        </a:rPr>
                        <a:t>Population</a:t>
                      </a:r>
                      <a:endParaRPr lang="en-US"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1000"/>
                        </a:spcAft>
                      </a:pPr>
                      <a:r>
                        <a:rPr lang="en-US" sz="13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127,605</a:t>
                      </a:r>
                      <a:endParaRPr lang="en-US"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1000"/>
                        </a:spcAft>
                      </a:pPr>
                      <a:r>
                        <a:rPr lang="en-US" sz="13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132,236</a:t>
                      </a:r>
                      <a:endParaRPr lang="en-US"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1000"/>
                        </a:spcAft>
                      </a:pPr>
                      <a:r>
                        <a:rPr lang="en-US" sz="13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818499"/>
                  </a:ext>
                </a:extLst>
              </a:tr>
              <a:tr h="0">
                <a:tc>
                  <a:txBody>
                    <a:bodyPr/>
                    <a:lstStyle/>
                    <a:p>
                      <a:pPr marL="0" marR="0">
                        <a:lnSpc>
                          <a:spcPct val="115000"/>
                        </a:lnSpc>
                        <a:spcBef>
                          <a:spcPts val="0"/>
                        </a:spcBef>
                        <a:spcAft>
                          <a:spcPts val="1000"/>
                        </a:spcAft>
                      </a:pPr>
                      <a:r>
                        <a:rPr lang="en-US" sz="1300" dirty="0">
                          <a:effectLst/>
                        </a:rPr>
                        <a:t>Households</a:t>
                      </a:r>
                      <a:endParaRPr lang="en-US"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100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46,575</a:t>
                      </a:r>
                      <a:endParaRPr lang="en-US" sz="13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1000"/>
                        </a:spcAft>
                      </a:pPr>
                      <a:r>
                        <a:rPr lang="en-US" sz="13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46,098</a:t>
                      </a:r>
                      <a:endParaRPr lang="en-US"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1000"/>
                        </a:spcAft>
                      </a:pPr>
                      <a:r>
                        <a:rPr lang="en-US" sz="13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23075486"/>
                  </a:ext>
                </a:extLst>
              </a:tr>
              <a:tr h="0">
                <a:tc>
                  <a:txBody>
                    <a:bodyPr/>
                    <a:lstStyle/>
                    <a:p>
                      <a:pPr marL="0" marR="0">
                        <a:lnSpc>
                          <a:spcPct val="115000"/>
                        </a:lnSpc>
                        <a:spcBef>
                          <a:spcPts val="0"/>
                        </a:spcBef>
                        <a:spcAft>
                          <a:spcPts val="1000"/>
                        </a:spcAft>
                      </a:pPr>
                      <a:r>
                        <a:rPr lang="en-US" sz="1300" dirty="0">
                          <a:effectLst/>
                        </a:rPr>
                        <a:t>Median Income</a:t>
                      </a:r>
                      <a:endParaRPr lang="en-US"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3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$38,272</a:t>
                      </a:r>
                      <a:endParaRPr lang="en-US"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3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$43,650</a:t>
                      </a:r>
                      <a:endParaRPr lang="en-US"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3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US"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3123894"/>
                  </a:ext>
                </a:extLst>
              </a:tr>
            </a:tbl>
          </a:graphicData>
        </a:graphic>
      </p:graphicFrame>
      <p:sp>
        <p:nvSpPr>
          <p:cNvPr id="14" name="Rectangle 2">
            <a:extLst>
              <a:ext uri="{FF2B5EF4-FFF2-40B4-BE49-F238E27FC236}">
                <a16:creationId xmlns:a16="http://schemas.microsoft.com/office/drawing/2014/main" id="{B1F1C869-C646-8143-8470-8AB278AB6CBF}"/>
              </a:ext>
            </a:extLst>
          </p:cNvPr>
          <p:cNvSpPr>
            <a:spLocks noChangeArrowheads="1"/>
          </p:cNvSpPr>
          <p:nvPr/>
        </p:nvSpPr>
        <p:spPr bwMode="auto">
          <a:xfrm>
            <a:off x="92765" y="1400758"/>
            <a:ext cx="35981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Table: Demographics – 2010 to 2017</a:t>
            </a:r>
            <a:endParaRPr kumimoji="0" lang="en-US" altLang="en-US" sz="2800" b="0" i="0" u="none" strike="noStrike" cap="none" normalizeH="0" baseline="0" dirty="0">
              <a:ln>
                <a:noFill/>
              </a:ln>
              <a:solidFill>
                <a:srgbClr val="0070C0"/>
              </a:solidFill>
              <a:effectLst/>
              <a:latin typeface="Arial" panose="020B0604020202020204" pitchFamily="34" charset="0"/>
            </a:endParaRPr>
          </a:p>
        </p:txBody>
      </p:sp>
      <p:graphicFrame>
        <p:nvGraphicFramePr>
          <p:cNvPr id="13" name="Table 12">
            <a:extLst>
              <a:ext uri="{FF2B5EF4-FFF2-40B4-BE49-F238E27FC236}">
                <a16:creationId xmlns:a16="http://schemas.microsoft.com/office/drawing/2014/main" id="{84A91517-E9F6-8340-875E-78B1F47F9141}"/>
              </a:ext>
            </a:extLst>
          </p:cNvPr>
          <p:cNvGraphicFramePr>
            <a:graphicFrameLocks noGrp="1"/>
          </p:cNvGraphicFramePr>
          <p:nvPr>
            <p:extLst>
              <p:ext uri="{D42A27DB-BD31-4B8C-83A1-F6EECF244321}">
                <p14:modId xmlns:p14="http://schemas.microsoft.com/office/powerpoint/2010/main" val="123894110"/>
              </p:ext>
            </p:extLst>
          </p:nvPr>
        </p:nvGraphicFramePr>
        <p:xfrm>
          <a:off x="201857" y="4423942"/>
          <a:ext cx="5096285" cy="855980"/>
        </p:xfrm>
        <a:graphic>
          <a:graphicData uri="http://schemas.openxmlformats.org/drawingml/2006/table">
            <a:tbl>
              <a:tblPr firstRow="1" firstCol="1" lastRow="1" lastCol="1" bandRow="1" bandCol="1">
                <a:tableStyleId>{B301B821-A1FF-4177-AEE7-76D212191A09}</a:tableStyleId>
              </a:tblPr>
              <a:tblGrid>
                <a:gridCol w="1668040">
                  <a:extLst>
                    <a:ext uri="{9D8B030D-6E8A-4147-A177-3AD203B41FA5}">
                      <a16:colId xmlns:a16="http://schemas.microsoft.com/office/drawing/2014/main" val="3902040529"/>
                    </a:ext>
                  </a:extLst>
                </a:gridCol>
                <a:gridCol w="1263721">
                  <a:extLst>
                    <a:ext uri="{9D8B030D-6E8A-4147-A177-3AD203B41FA5}">
                      <a16:colId xmlns:a16="http://schemas.microsoft.com/office/drawing/2014/main" val="2505432055"/>
                    </a:ext>
                  </a:extLst>
                </a:gridCol>
                <a:gridCol w="918048">
                  <a:extLst>
                    <a:ext uri="{9D8B030D-6E8A-4147-A177-3AD203B41FA5}">
                      <a16:colId xmlns:a16="http://schemas.microsoft.com/office/drawing/2014/main" val="3409356215"/>
                    </a:ext>
                  </a:extLst>
                </a:gridCol>
                <a:gridCol w="1246476">
                  <a:extLst>
                    <a:ext uri="{9D8B030D-6E8A-4147-A177-3AD203B41FA5}">
                      <a16:colId xmlns:a16="http://schemas.microsoft.com/office/drawing/2014/main" val="3250417330"/>
                    </a:ext>
                  </a:extLst>
                </a:gridCol>
              </a:tblGrid>
              <a:tr h="284480">
                <a:tc>
                  <a:txBody>
                    <a:bodyPr/>
                    <a:lstStyle/>
                    <a:p>
                      <a:pPr marL="0" marR="0">
                        <a:lnSpc>
                          <a:spcPts val="1340"/>
                        </a:lnSpc>
                        <a:spcBef>
                          <a:spcPts val="0"/>
                        </a:spcBef>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445770" marR="441325" algn="ctr">
                        <a:lnSpc>
                          <a:spcPts val="1340"/>
                        </a:lnSpc>
                        <a:spcBef>
                          <a:spcPts val="0"/>
                        </a:spcBef>
                        <a:spcAft>
                          <a:spcPts val="0"/>
                        </a:spcAft>
                      </a:pPr>
                      <a:r>
                        <a:rPr lang="en-US" sz="1300" dirty="0">
                          <a:effectLst/>
                        </a:rPr>
                        <a:t>2010</a:t>
                      </a:r>
                      <a:endParaRPr lang="en-US" sz="13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37795" marR="0" algn="ctr">
                        <a:lnSpc>
                          <a:spcPts val="1340"/>
                        </a:lnSpc>
                        <a:spcBef>
                          <a:spcPts val="0"/>
                        </a:spcBef>
                        <a:spcAft>
                          <a:spcPts val="0"/>
                        </a:spcAft>
                      </a:pPr>
                      <a:r>
                        <a:rPr lang="en-US" sz="1300" dirty="0">
                          <a:effectLst/>
                        </a:rPr>
                        <a:t>2017</a:t>
                      </a:r>
                      <a:endParaRPr lang="en-US" sz="13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55575" marR="0">
                        <a:lnSpc>
                          <a:spcPts val="1340"/>
                        </a:lnSpc>
                        <a:spcBef>
                          <a:spcPts val="0"/>
                        </a:spcBef>
                        <a:spcAft>
                          <a:spcPts val="0"/>
                        </a:spcAft>
                      </a:pPr>
                      <a:r>
                        <a:rPr lang="en-US" sz="1300" dirty="0">
                          <a:effectLst/>
                        </a:rPr>
                        <a:t>% Change</a:t>
                      </a:r>
                      <a:endParaRPr lang="en-US" sz="13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1974751"/>
                  </a:ext>
                </a:extLst>
              </a:tr>
              <a:tr h="285750">
                <a:tc>
                  <a:txBody>
                    <a:bodyPr/>
                    <a:lstStyle/>
                    <a:p>
                      <a:pPr marL="67945" marR="0">
                        <a:lnSpc>
                          <a:spcPts val="1340"/>
                        </a:lnSpc>
                        <a:spcBef>
                          <a:spcPts val="5"/>
                        </a:spcBef>
                        <a:spcAft>
                          <a:spcPts val="0"/>
                        </a:spcAft>
                      </a:pPr>
                      <a:r>
                        <a:rPr lang="en-US" sz="1300" dirty="0">
                          <a:effectLst/>
                        </a:rPr>
                        <a:t>Median Home Value</a:t>
                      </a:r>
                      <a:endParaRPr lang="en-US" sz="13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r">
                        <a:spcBef>
                          <a:spcPts val="0"/>
                        </a:spcBef>
                        <a:spcAft>
                          <a:spcPts val="0"/>
                        </a:spcAft>
                      </a:pPr>
                      <a:r>
                        <a:rPr lang="en-US" sz="1300" dirty="0">
                          <a:effectLst/>
                          <a:latin typeface="+mn-lt"/>
                          <a:ea typeface="Times New Roman" panose="02020603050405020304" pitchFamily="18" charset="0"/>
                          <a:cs typeface="Times New Roman" panose="02020603050405020304" pitchFamily="18" charset="0"/>
                        </a:rPr>
                        <a:t>$156,100</a:t>
                      </a: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r">
                        <a:spcBef>
                          <a:spcPts val="0"/>
                        </a:spcBef>
                        <a:spcAft>
                          <a:spcPts val="0"/>
                        </a:spcAft>
                      </a:pPr>
                      <a:r>
                        <a:rPr lang="en-US" sz="1300">
                          <a:effectLst/>
                          <a:latin typeface="+mn-lt"/>
                          <a:ea typeface="Times New Roman" panose="02020603050405020304" pitchFamily="18" charset="0"/>
                          <a:cs typeface="Times New Roman" panose="02020603050405020304" pitchFamily="18" charset="0"/>
                        </a:rPr>
                        <a:t>$168,800</a:t>
                      </a: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r">
                        <a:spcBef>
                          <a:spcPts val="0"/>
                        </a:spcBef>
                        <a:spcAft>
                          <a:spcPts val="0"/>
                        </a:spcAft>
                      </a:pPr>
                      <a:r>
                        <a:rPr lang="en-US" sz="1300" b="0" dirty="0">
                          <a:effectLst/>
                          <a:latin typeface="+mn-lt"/>
                          <a:ea typeface="Times New Roman" panose="02020603050405020304" pitchFamily="18" charset="0"/>
                          <a:cs typeface="Times New Roman" panose="02020603050405020304" pitchFamily="18" charset="0"/>
                        </a:rPr>
                        <a:t>8.1%</a:t>
                      </a: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47540772"/>
                  </a:ext>
                </a:extLst>
              </a:tr>
              <a:tr h="285750">
                <a:tc>
                  <a:txBody>
                    <a:bodyPr/>
                    <a:lstStyle/>
                    <a:p>
                      <a:pPr marL="67945" marR="0">
                        <a:lnSpc>
                          <a:spcPts val="1340"/>
                        </a:lnSpc>
                        <a:spcBef>
                          <a:spcPts val="0"/>
                        </a:spcBef>
                        <a:spcAft>
                          <a:spcPts val="0"/>
                        </a:spcAft>
                      </a:pPr>
                      <a:r>
                        <a:rPr lang="en-US" sz="1300" dirty="0">
                          <a:effectLst/>
                        </a:rPr>
                        <a:t>Median Rent</a:t>
                      </a:r>
                      <a:endParaRPr lang="en-US" sz="13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300" b="0" dirty="0">
                          <a:effectLst/>
                          <a:latin typeface="+mn-lt"/>
                          <a:ea typeface="Times New Roman" panose="02020603050405020304" pitchFamily="18" charset="0"/>
                          <a:cs typeface="Times New Roman" panose="02020603050405020304" pitchFamily="18" charset="0"/>
                        </a:rPr>
                        <a:t>$742</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300" b="0" dirty="0">
                          <a:effectLst/>
                          <a:latin typeface="+mn-lt"/>
                          <a:ea typeface="Times New Roman" panose="02020603050405020304" pitchFamily="18" charset="0"/>
                          <a:cs typeface="Times New Roman" panose="02020603050405020304" pitchFamily="18" charset="0"/>
                        </a:rPr>
                        <a:t>$878</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300" b="0" dirty="0">
                          <a:effectLst/>
                          <a:latin typeface="+mn-lt"/>
                          <a:ea typeface="Times New Roman" panose="02020603050405020304" pitchFamily="18" charset="0"/>
                          <a:cs typeface="Times New Roman" panose="02020603050405020304" pitchFamily="18" charset="0"/>
                        </a:rPr>
                        <a:t>18.3%</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514847"/>
                  </a:ext>
                </a:extLst>
              </a:tr>
            </a:tbl>
          </a:graphicData>
        </a:graphic>
      </p:graphicFrame>
      <p:sp>
        <p:nvSpPr>
          <p:cNvPr id="17" name="Rectangle 2">
            <a:extLst>
              <a:ext uri="{FF2B5EF4-FFF2-40B4-BE49-F238E27FC236}">
                <a16:creationId xmlns:a16="http://schemas.microsoft.com/office/drawing/2014/main" id="{048F9EB6-08DF-4045-813C-122E89FBA771}"/>
              </a:ext>
            </a:extLst>
          </p:cNvPr>
          <p:cNvSpPr>
            <a:spLocks noChangeArrowheads="1"/>
          </p:cNvSpPr>
          <p:nvPr/>
        </p:nvSpPr>
        <p:spPr bwMode="auto">
          <a:xfrm>
            <a:off x="92764" y="4092351"/>
            <a:ext cx="35682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Table: Housing Costs – 2010 to 2017</a:t>
            </a:r>
            <a:endParaRPr kumimoji="0" lang="en-US" altLang="en-US" sz="2800" b="0" i="0" u="none" strike="noStrike" cap="none" normalizeH="0" baseline="0" dirty="0">
              <a:ln>
                <a:noFill/>
              </a:ln>
              <a:solidFill>
                <a:srgbClr val="0070C0"/>
              </a:solidFill>
              <a:effectLst/>
              <a:latin typeface="Arial" panose="020B0604020202020204" pitchFamily="34" charset="0"/>
            </a:endParaRPr>
          </a:p>
        </p:txBody>
      </p:sp>
      <p:sp>
        <p:nvSpPr>
          <p:cNvPr id="18" name="Content Placeholder 2">
            <a:extLst>
              <a:ext uri="{FF2B5EF4-FFF2-40B4-BE49-F238E27FC236}">
                <a16:creationId xmlns:a16="http://schemas.microsoft.com/office/drawing/2014/main" id="{51902123-5C35-2549-8E25-CAE1B3E5019A}"/>
              </a:ext>
            </a:extLst>
          </p:cNvPr>
          <p:cNvSpPr>
            <a:spLocks noGrp="1"/>
          </p:cNvSpPr>
          <p:nvPr>
            <p:ph idx="1"/>
          </p:nvPr>
        </p:nvSpPr>
        <p:spPr>
          <a:xfrm>
            <a:off x="15114" y="5402509"/>
            <a:ext cx="5407235" cy="1325562"/>
          </a:xfrm>
        </p:spPr>
        <p:txBody>
          <a:bodyPr>
            <a:noAutofit/>
          </a:bodyPr>
          <a:lstStyle/>
          <a:p>
            <a:r>
              <a:rPr lang="en-US" sz="1800" dirty="0"/>
              <a:t>Cost burden: </a:t>
            </a:r>
          </a:p>
          <a:p>
            <a:pPr lvl="1"/>
            <a:r>
              <a:rPr lang="en-US" sz="1600" dirty="0"/>
              <a:t>Over 55% of renters pay more than 30% of their income to housing costs.</a:t>
            </a:r>
          </a:p>
          <a:p>
            <a:pPr lvl="1"/>
            <a:r>
              <a:rPr lang="en-US" sz="1600" dirty="0"/>
              <a:t>Over 21% of homeowners are cost burden.</a:t>
            </a:r>
          </a:p>
        </p:txBody>
      </p:sp>
      <p:pic>
        <p:nvPicPr>
          <p:cNvPr id="19" name="Picture 18">
            <a:extLst>
              <a:ext uri="{FF2B5EF4-FFF2-40B4-BE49-F238E27FC236}">
                <a16:creationId xmlns:a16="http://schemas.microsoft.com/office/drawing/2014/main" id="{A367F1D9-7346-EF46-82D1-F675D46B7BE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440361" y="1273997"/>
            <a:ext cx="6436565" cy="5020796"/>
          </a:xfrm>
          <a:prstGeom prst="rect">
            <a:avLst/>
          </a:prstGeom>
          <a:ln>
            <a:solidFill>
              <a:schemeClr val="tx1"/>
            </a:solidFill>
          </a:ln>
        </p:spPr>
      </p:pic>
    </p:spTree>
    <p:extLst>
      <p:ext uri="{BB962C8B-B14F-4D97-AF65-F5344CB8AC3E}">
        <p14:creationId xmlns:p14="http://schemas.microsoft.com/office/powerpoint/2010/main" val="1961713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C9FDC29-8720-5B41-B73A-0C274E722B63}"/>
              </a:ext>
            </a:extLst>
          </p:cNvPr>
          <p:cNvSpPr>
            <a:spLocks noChangeArrowheads="1"/>
          </p:cNvSpPr>
          <p:nvPr/>
        </p:nvSpPr>
        <p:spPr bwMode="auto">
          <a:xfrm>
            <a:off x="5560102" y="6110832"/>
            <a:ext cx="4003497" cy="47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i="1" dirty="0">
                <a:solidFill>
                  <a:srgbClr val="2E74B5"/>
                </a:solidFill>
                <a:latin typeface="Calibri" panose="020F0502020204030204" pitchFamily="34" charset="0"/>
                <a:ea typeface="Calibri Light" panose="020F0302020204030204" pitchFamily="34" charset="0"/>
                <a:cs typeface="Calibri Light" panose="020F0302020204030204" pitchFamily="34" charset="0"/>
              </a:rPr>
              <a:t>Low to Moderate Income Tracts</a:t>
            </a:r>
            <a:endParaRPr kumimoji="0" lang="en-US" altLang="en-US" b="0" i="1" u="none" strike="noStrike" cap="none" normalizeH="0" baseline="0" dirty="0">
              <a:ln>
                <a:noFill/>
              </a:ln>
              <a:solidFill>
                <a:srgbClr val="2E74B5"/>
              </a:solidFill>
              <a:effectLst/>
              <a:latin typeface="Calibri" panose="020F0502020204030204" pitchFamily="34" charset="0"/>
              <a:ea typeface="Calibri Light" panose="020F0302020204030204" pitchFamily="34" charset="0"/>
              <a:cs typeface="Calibri Light" panose="020F0302020204030204" pitchFamily="34" charset="0"/>
            </a:endParaRPr>
          </a:p>
          <a:p>
            <a:pPr eaLnBrk="0" fontAlgn="base" hangingPunct="0">
              <a:spcBef>
                <a:spcPct val="0"/>
              </a:spcBef>
              <a:spcAft>
                <a:spcPct val="0"/>
              </a:spcAft>
            </a:pPr>
            <a:r>
              <a:rPr lang="en-US" altLang="en-US" sz="1100" dirty="0">
                <a:latin typeface="Calibri" panose="020F0502020204030204" pitchFamily="34" charset="0"/>
                <a:ea typeface="Times New Roman" panose="02020603050405020304" pitchFamily="18" charset="0"/>
                <a:cs typeface="Calibri" panose="020F0502020204030204" pitchFamily="34" charset="0"/>
              </a:rPr>
              <a:t>Source: HUD LMISC FY2019</a:t>
            </a:r>
            <a:endParaRPr lang="en-US" altLang="en-US" sz="2400" dirty="0">
              <a:latin typeface="Arial" panose="020B0604020202020204" pitchFamily="34" charset="0"/>
            </a:endParaRPr>
          </a:p>
        </p:txBody>
      </p:sp>
      <p:graphicFrame>
        <p:nvGraphicFramePr>
          <p:cNvPr id="10" name="Table 9">
            <a:extLst>
              <a:ext uri="{FF2B5EF4-FFF2-40B4-BE49-F238E27FC236}">
                <a16:creationId xmlns:a16="http://schemas.microsoft.com/office/drawing/2014/main" id="{2BAD293B-3D87-6D4C-9409-DDFF6C1CB7B5}"/>
              </a:ext>
            </a:extLst>
          </p:cNvPr>
          <p:cNvGraphicFramePr>
            <a:graphicFrameLocks noGrp="1"/>
          </p:cNvGraphicFramePr>
          <p:nvPr>
            <p:extLst>
              <p:ext uri="{D42A27DB-BD31-4B8C-83A1-F6EECF244321}">
                <p14:modId xmlns:p14="http://schemas.microsoft.com/office/powerpoint/2010/main" val="1198099658"/>
              </p:ext>
            </p:extLst>
          </p:nvPr>
        </p:nvGraphicFramePr>
        <p:xfrm>
          <a:off x="113016" y="2139116"/>
          <a:ext cx="5188498" cy="1028065"/>
        </p:xfrm>
        <a:graphic>
          <a:graphicData uri="http://schemas.openxmlformats.org/drawingml/2006/table">
            <a:tbl>
              <a:tblPr firstRow="1" firstCol="1" bandRow="1">
                <a:tableStyleId>{B301B821-A1FF-4177-AEE7-76D212191A09}</a:tableStyleId>
              </a:tblPr>
              <a:tblGrid>
                <a:gridCol w="1181291">
                  <a:extLst>
                    <a:ext uri="{9D8B030D-6E8A-4147-A177-3AD203B41FA5}">
                      <a16:colId xmlns:a16="http://schemas.microsoft.com/office/drawing/2014/main" val="3272945908"/>
                    </a:ext>
                  </a:extLst>
                </a:gridCol>
                <a:gridCol w="1335355">
                  <a:extLst>
                    <a:ext uri="{9D8B030D-6E8A-4147-A177-3AD203B41FA5}">
                      <a16:colId xmlns:a16="http://schemas.microsoft.com/office/drawing/2014/main" val="2605670614"/>
                    </a:ext>
                  </a:extLst>
                </a:gridCol>
                <a:gridCol w="1335926">
                  <a:extLst>
                    <a:ext uri="{9D8B030D-6E8A-4147-A177-3AD203B41FA5}">
                      <a16:colId xmlns:a16="http://schemas.microsoft.com/office/drawing/2014/main" val="2605705970"/>
                    </a:ext>
                  </a:extLst>
                </a:gridCol>
                <a:gridCol w="1335926">
                  <a:extLst>
                    <a:ext uri="{9D8B030D-6E8A-4147-A177-3AD203B41FA5}">
                      <a16:colId xmlns:a16="http://schemas.microsoft.com/office/drawing/2014/main" val="4293489330"/>
                    </a:ext>
                  </a:extLst>
                </a:gridCol>
              </a:tblGrid>
              <a:tr h="74280">
                <a:tc>
                  <a:txBody>
                    <a:bodyPr/>
                    <a:lstStyle/>
                    <a:p>
                      <a:pPr marL="0" marR="0">
                        <a:spcBef>
                          <a:spcPts val="0"/>
                        </a:spcBef>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effectLst/>
                        </a:rPr>
                        <a:t>Poverty Rate - 2000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effectLst/>
                        </a:rPr>
                        <a:t>Poverty Rate - 2017</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a:effectLst/>
                        </a:rPr>
                        <a:t>Change in Poverty Rate</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8195353"/>
                  </a:ext>
                </a:extLst>
              </a:tr>
              <a:tr h="91917">
                <a:tc>
                  <a:txBody>
                    <a:bodyPr/>
                    <a:lstStyle/>
                    <a:p>
                      <a:pPr marL="0" marR="0">
                        <a:spcBef>
                          <a:spcPts val="0"/>
                        </a:spcBef>
                        <a:spcAft>
                          <a:spcPts val="0"/>
                        </a:spcAft>
                      </a:pPr>
                      <a:r>
                        <a:rPr lang="en-US" sz="1300" dirty="0">
                          <a:effectLst/>
                        </a:rPr>
                        <a:t>Columbia</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r">
                        <a:spcBef>
                          <a:spcPts val="0"/>
                        </a:spcBef>
                        <a:spcAft>
                          <a:spcPts val="0"/>
                        </a:spcAft>
                      </a:pPr>
                      <a:r>
                        <a:rPr lang="en-US" sz="1300" dirty="0">
                          <a:effectLst/>
                          <a:latin typeface="+mn-lt"/>
                          <a:ea typeface="Times New Roman" panose="02020603050405020304" pitchFamily="18" charset="0"/>
                          <a:cs typeface="Times New Roman" panose="02020603050405020304" pitchFamily="18" charset="0"/>
                        </a:rPr>
                        <a:t>22.1%</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r">
                        <a:spcBef>
                          <a:spcPts val="0"/>
                        </a:spcBef>
                        <a:spcAft>
                          <a:spcPts val="0"/>
                        </a:spcAft>
                      </a:pPr>
                      <a:r>
                        <a:rPr lang="en-US" sz="1300">
                          <a:effectLst/>
                          <a:latin typeface="+mn-lt"/>
                          <a:ea typeface="Times New Roman" panose="02020603050405020304" pitchFamily="18" charset="0"/>
                          <a:cs typeface="Times New Roman" panose="02020603050405020304" pitchFamily="18" charset="0"/>
                        </a:rPr>
                        <a:t>22.3%</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r">
                        <a:spcBef>
                          <a:spcPts val="0"/>
                        </a:spcBef>
                        <a:spcAft>
                          <a:spcPts val="0"/>
                        </a:spcAft>
                      </a:pPr>
                      <a:r>
                        <a:rPr lang="en-US" sz="1300">
                          <a:effectLst/>
                          <a:latin typeface="+mn-lt"/>
                          <a:ea typeface="Times New Roman" panose="02020603050405020304" pitchFamily="18" charset="0"/>
                          <a:cs typeface="Times New Roman" panose="02020603050405020304" pitchFamily="18" charset="0"/>
                        </a:rPr>
                        <a:t>+0.2%</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81155306"/>
                  </a:ext>
                </a:extLst>
              </a:tr>
              <a:tr h="250825">
                <a:tc>
                  <a:txBody>
                    <a:bodyPr/>
                    <a:lstStyle/>
                    <a:p>
                      <a:pPr marL="0" marR="0">
                        <a:spcBef>
                          <a:spcPts val="0"/>
                        </a:spcBef>
                        <a:spcAft>
                          <a:spcPts val="0"/>
                        </a:spcAft>
                      </a:pPr>
                      <a:r>
                        <a:rPr lang="en-US" sz="1300" dirty="0">
                          <a:effectLst/>
                        </a:rPr>
                        <a:t>South Carolina</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300">
                          <a:effectLst/>
                          <a:latin typeface="+mn-lt"/>
                          <a:ea typeface="Times New Roman" panose="02020603050405020304" pitchFamily="18" charset="0"/>
                          <a:cs typeface="Times New Roman" panose="02020603050405020304" pitchFamily="18" charset="0"/>
                        </a:rPr>
                        <a:t>14.1%</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300">
                          <a:effectLst/>
                          <a:latin typeface="+mn-lt"/>
                          <a:ea typeface="Times New Roman" panose="02020603050405020304" pitchFamily="18" charset="0"/>
                          <a:cs typeface="Times New Roman" panose="02020603050405020304" pitchFamily="18" charset="0"/>
                        </a:rPr>
                        <a:t>16.6%</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300" dirty="0">
                          <a:effectLst/>
                          <a:latin typeface="+mn-lt"/>
                          <a:ea typeface="Times New Roman" panose="02020603050405020304" pitchFamily="18" charset="0"/>
                          <a:cs typeface="Times New Roman" panose="02020603050405020304" pitchFamily="18" charset="0"/>
                        </a:rPr>
                        <a:t>+2.5%</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3861393"/>
                  </a:ext>
                </a:extLst>
              </a:tr>
              <a:tr h="0">
                <a:tc gridSpan="4">
                  <a:txBody>
                    <a:bodyPr/>
                    <a:lstStyle/>
                    <a:p>
                      <a:pPr marL="0" marR="0">
                        <a:spcBef>
                          <a:spcPts val="0"/>
                        </a:spcBef>
                        <a:spcAft>
                          <a:spcPts val="0"/>
                        </a:spcAft>
                      </a:pPr>
                      <a:r>
                        <a:rPr lang="en-US" sz="1200" dirty="0">
                          <a:effectLst/>
                        </a:rPr>
                        <a:t>Source: 2000 Decennial Census and 2013-2017 American Community Survey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0344962"/>
                  </a:ext>
                </a:extLst>
              </a:tr>
            </a:tbl>
          </a:graphicData>
        </a:graphic>
      </p:graphicFrame>
      <p:sp>
        <p:nvSpPr>
          <p:cNvPr id="11" name="Rectangle 2">
            <a:extLst>
              <a:ext uri="{FF2B5EF4-FFF2-40B4-BE49-F238E27FC236}">
                <a16:creationId xmlns:a16="http://schemas.microsoft.com/office/drawing/2014/main" id="{4E200DB6-E63D-9747-A4EC-FEE4ADBA430D}"/>
              </a:ext>
            </a:extLst>
          </p:cNvPr>
          <p:cNvSpPr>
            <a:spLocks noChangeArrowheads="1"/>
          </p:cNvSpPr>
          <p:nvPr/>
        </p:nvSpPr>
        <p:spPr bwMode="auto">
          <a:xfrm>
            <a:off x="92765" y="1729529"/>
            <a:ext cx="34444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Table: Poverty Rate – 2000 to 2017</a:t>
            </a:r>
            <a:endParaRPr kumimoji="0" lang="en-US" altLang="en-US" sz="2800" b="0" i="0" u="none" strike="noStrike" cap="none" normalizeH="0" baseline="0" dirty="0">
              <a:ln>
                <a:noFill/>
              </a:ln>
              <a:solidFill>
                <a:srgbClr val="0070C0"/>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8D3DE7A4-F24A-C14B-92C5-36547BF924B7}"/>
              </a:ext>
            </a:extLst>
          </p:cNvPr>
          <p:cNvSpPr/>
          <p:nvPr/>
        </p:nvSpPr>
        <p:spPr>
          <a:xfrm>
            <a:off x="92764" y="3754080"/>
            <a:ext cx="5897069" cy="2323713"/>
          </a:xfrm>
          <a:prstGeom prst="rect">
            <a:avLst/>
          </a:prstGeom>
        </p:spPr>
        <p:txBody>
          <a:bodyPr wrap="square">
            <a:spAutoFit/>
          </a:bodyPr>
          <a:lstStyle/>
          <a:p>
            <a:pPr marL="342900" indent="-342900">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Poverty Line for family of 4 is $25,100 (2018)</a:t>
            </a:r>
          </a:p>
          <a:p>
            <a:pPr>
              <a:spcAft>
                <a:spcPts val="600"/>
              </a:spcAft>
            </a:pPr>
            <a:endParaRPr lang="en-US" sz="2000" u="sng" dirty="0">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US" sz="2000" u="sng" dirty="0">
                <a:latin typeface="Calibri" panose="020F0502020204030204" pitchFamily="34" charset="0"/>
                <a:ea typeface="Calibri" panose="020F0502020204030204" pitchFamily="34" charset="0"/>
                <a:cs typeface="Calibri" panose="020F0502020204030204" pitchFamily="34" charset="0"/>
              </a:rPr>
              <a:t>Low to Moderate Income (LMI)</a:t>
            </a:r>
          </a:p>
          <a:p>
            <a:pPr marL="285750" indent="-28575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LMI = Less than 80% of area median income</a:t>
            </a:r>
          </a:p>
          <a:p>
            <a:pPr marL="285750" indent="-285750">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Columbia Median income = $</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43,650</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LMI in Columbia = Less than $34,920 (approx.)</a:t>
            </a:r>
            <a:endParaRPr lang="en-US" sz="2000" dirty="0"/>
          </a:p>
        </p:txBody>
      </p:sp>
      <p:pic>
        <p:nvPicPr>
          <p:cNvPr id="15" name="Picture 14">
            <a:extLst>
              <a:ext uri="{FF2B5EF4-FFF2-40B4-BE49-F238E27FC236}">
                <a16:creationId xmlns:a16="http://schemas.microsoft.com/office/drawing/2014/main" id="{57B24E68-7F67-4944-B710-159DAAC1E24B}"/>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560102" y="1397328"/>
            <a:ext cx="6518882" cy="4713504"/>
          </a:xfrm>
          <a:prstGeom prst="rect">
            <a:avLst/>
          </a:prstGeom>
          <a:noFill/>
          <a:ln>
            <a:noFill/>
          </a:ln>
        </p:spPr>
      </p:pic>
      <p:sp>
        <p:nvSpPr>
          <p:cNvPr id="12" name="Title 1">
            <a:extLst>
              <a:ext uri="{FF2B5EF4-FFF2-40B4-BE49-F238E27FC236}">
                <a16:creationId xmlns:a16="http://schemas.microsoft.com/office/drawing/2014/main" id="{147014A9-754A-5944-AA74-8FB266A3F407}"/>
              </a:ext>
            </a:extLst>
          </p:cNvPr>
          <p:cNvSpPr txBox="1">
            <a:spLocks/>
          </p:cNvSpPr>
          <p:nvPr/>
        </p:nvSpPr>
        <p:spPr>
          <a:xfrm>
            <a:off x="544692" y="1459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Needs Assessment – LMI Areas</a:t>
            </a:r>
            <a:endParaRPr lang="en-US" dirty="0"/>
          </a:p>
        </p:txBody>
      </p:sp>
    </p:spTree>
    <p:extLst>
      <p:ext uri="{BB962C8B-B14F-4D97-AF65-F5344CB8AC3E}">
        <p14:creationId xmlns:p14="http://schemas.microsoft.com/office/powerpoint/2010/main" val="531157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ver-bottom.jpg">
            <a:extLst>
              <a:ext uri="{FF2B5EF4-FFF2-40B4-BE49-F238E27FC236}">
                <a16:creationId xmlns:a16="http://schemas.microsoft.com/office/drawing/2014/main" id="{65983425-DAF7-674E-A2EE-649CB56DE501}"/>
              </a:ext>
            </a:extLst>
          </p:cNvPr>
          <p:cNvPicPr>
            <a:picLocks noChangeAspect="1"/>
          </p:cNvPicPr>
          <p:nvPr/>
        </p:nvPicPr>
        <p:blipFill rotWithShape="1">
          <a:blip r:embed="rId2"/>
          <a:srcRect l="19557" r="38665"/>
          <a:stretch/>
        </p:blipFill>
        <p:spPr bwMode="auto">
          <a:xfrm>
            <a:off x="-1" y="10"/>
            <a:ext cx="12192000" cy="6857990"/>
          </a:xfrm>
          <a:prstGeom prst="rect">
            <a:avLst/>
          </a:prstGeom>
          <a:noFill/>
        </p:spPr>
      </p:pic>
      <p:sp>
        <p:nvSpPr>
          <p:cNvPr id="16" name="Freeform: Shape 15">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482BFE0-163C-4E44-B461-A0B7AFBEF31B}"/>
              </a:ext>
            </a:extLst>
          </p:cNvPr>
          <p:cNvSpPr>
            <a:spLocks noGrp="1"/>
          </p:cNvSpPr>
          <p:nvPr>
            <p:ph idx="1"/>
          </p:nvPr>
        </p:nvSpPr>
        <p:spPr>
          <a:xfrm>
            <a:off x="466416" y="1617537"/>
            <a:ext cx="5769284" cy="2754086"/>
          </a:xfrm>
        </p:spPr>
        <p:txBody>
          <a:bodyPr anchor="t">
            <a:normAutofit/>
          </a:bodyPr>
          <a:lstStyle/>
          <a:p>
            <a:r>
              <a:rPr lang="en-US" sz="2000" dirty="0"/>
              <a:t>Public survey (next slide)</a:t>
            </a:r>
          </a:p>
          <a:p>
            <a:r>
              <a:rPr lang="en-US" sz="2000" dirty="0"/>
              <a:t>Public comment period (April 3</a:t>
            </a:r>
            <a:r>
              <a:rPr lang="en-US" sz="2000" baseline="30000" dirty="0"/>
              <a:t>rd</a:t>
            </a:r>
            <a:r>
              <a:rPr lang="en-US" sz="2000" dirty="0"/>
              <a:t>-May 3</a:t>
            </a:r>
            <a:r>
              <a:rPr lang="en-US" sz="2000" baseline="30000" dirty="0"/>
              <a:t>rd</a:t>
            </a:r>
            <a:r>
              <a:rPr lang="en-US" sz="2000" dirty="0"/>
              <a:t>)</a:t>
            </a:r>
          </a:p>
          <a:p>
            <a:r>
              <a:rPr lang="en-US" sz="2000" dirty="0"/>
              <a:t>Public hearing (April 8</a:t>
            </a:r>
            <a:r>
              <a:rPr lang="en-US" sz="2000" baseline="30000" dirty="0"/>
              <a:t>th</a:t>
            </a:r>
            <a:r>
              <a:rPr lang="en-US" sz="2000" dirty="0"/>
              <a:t>) </a:t>
            </a:r>
          </a:p>
          <a:p>
            <a:r>
              <a:rPr lang="en-US" sz="2000" dirty="0"/>
              <a:t>HUD submission date (May 15</a:t>
            </a:r>
            <a:r>
              <a:rPr lang="en-US" sz="2000" baseline="30000" dirty="0"/>
              <a:t>th</a:t>
            </a:r>
            <a:r>
              <a:rPr lang="en-US" sz="2000" dirty="0"/>
              <a:t>)</a:t>
            </a:r>
          </a:p>
          <a:p>
            <a:r>
              <a:rPr lang="en-US" sz="2000" dirty="0"/>
              <a:t>Program year start date (July 1</a:t>
            </a:r>
            <a:r>
              <a:rPr lang="en-US" sz="2000" baseline="30000" dirty="0"/>
              <a:t>st</a:t>
            </a:r>
            <a:r>
              <a:rPr lang="en-US" sz="2000" dirty="0"/>
              <a:t>)</a:t>
            </a:r>
          </a:p>
        </p:txBody>
      </p:sp>
      <p:sp>
        <p:nvSpPr>
          <p:cNvPr id="9" name="Title 1">
            <a:extLst>
              <a:ext uri="{FF2B5EF4-FFF2-40B4-BE49-F238E27FC236}">
                <a16:creationId xmlns:a16="http://schemas.microsoft.com/office/drawing/2014/main" id="{76842247-1723-4842-AC7D-7511A6BD04AE}"/>
              </a:ext>
            </a:extLst>
          </p:cNvPr>
          <p:cNvSpPr txBox="1">
            <a:spLocks/>
          </p:cNvSpPr>
          <p:nvPr/>
        </p:nvSpPr>
        <p:spPr>
          <a:xfrm>
            <a:off x="544692" y="1459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Next Steps</a:t>
            </a:r>
            <a:endParaRPr lang="en-US" dirty="0"/>
          </a:p>
        </p:txBody>
      </p:sp>
    </p:spTree>
    <p:extLst>
      <p:ext uri="{BB962C8B-B14F-4D97-AF65-F5344CB8AC3E}">
        <p14:creationId xmlns:p14="http://schemas.microsoft.com/office/powerpoint/2010/main" val="2296787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F563C0-0A0D-1945-BA5F-48C94327A973}"/>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aturation sat="76000"/>
                    </a14:imgEffect>
                  </a14:imgLayer>
                </a14:imgProps>
              </a:ext>
            </a:extLst>
          </a:blip>
          <a:srcRect l="1928"/>
          <a:stretch/>
        </p:blipFill>
        <p:spPr>
          <a:xfrm>
            <a:off x="3455894" y="2006075"/>
            <a:ext cx="8641976" cy="5229612"/>
          </a:xfrm>
          <a:prstGeom prst="rect">
            <a:avLst/>
          </a:prstGeom>
          <a:effectLst>
            <a:glow>
              <a:schemeClr val="accent1"/>
            </a:glow>
            <a:outerShdw blurRad="50800" dist="50800" dir="5400000" sx="182000" sy="182000" algn="ctr" rotWithShape="0">
              <a:schemeClr val="bg1"/>
            </a:outerShdw>
          </a:effectLst>
        </p:spPr>
      </p:pic>
      <p:sp>
        <p:nvSpPr>
          <p:cNvPr id="2" name="Title 1">
            <a:extLst>
              <a:ext uri="{FF2B5EF4-FFF2-40B4-BE49-F238E27FC236}">
                <a16:creationId xmlns:a16="http://schemas.microsoft.com/office/drawing/2014/main" id="{7752E2B4-C9E2-4948-B70A-3470339F8CCA}"/>
              </a:ext>
            </a:extLst>
          </p:cNvPr>
          <p:cNvSpPr>
            <a:spLocks noGrp="1"/>
          </p:cNvSpPr>
          <p:nvPr>
            <p:ph type="title"/>
          </p:nvPr>
        </p:nvSpPr>
        <p:spPr>
          <a:xfrm>
            <a:off x="347869" y="127572"/>
            <a:ext cx="10515600" cy="1325563"/>
          </a:xfrm>
        </p:spPr>
        <p:txBody>
          <a:bodyPr/>
          <a:lstStyle/>
          <a:p>
            <a:r>
              <a:rPr lang="en-US" u="sng" dirty="0"/>
              <a:t>Citizen Participation</a:t>
            </a:r>
          </a:p>
        </p:txBody>
      </p:sp>
      <p:sp>
        <p:nvSpPr>
          <p:cNvPr id="3" name="Content Placeholder 2">
            <a:extLst>
              <a:ext uri="{FF2B5EF4-FFF2-40B4-BE49-F238E27FC236}">
                <a16:creationId xmlns:a16="http://schemas.microsoft.com/office/drawing/2014/main" id="{38520AE1-E02F-A84A-9766-8E5857037E9A}"/>
              </a:ext>
            </a:extLst>
          </p:cNvPr>
          <p:cNvSpPr>
            <a:spLocks noGrp="1"/>
          </p:cNvSpPr>
          <p:nvPr>
            <p:ph idx="1"/>
          </p:nvPr>
        </p:nvSpPr>
        <p:spPr>
          <a:xfrm>
            <a:off x="-490331" y="1206078"/>
            <a:ext cx="12471660" cy="4823531"/>
          </a:xfrm>
        </p:spPr>
        <p:txBody>
          <a:bodyPr>
            <a:normAutofit/>
          </a:bodyPr>
          <a:lstStyle/>
          <a:p>
            <a:pPr marL="0" indent="0">
              <a:buNone/>
            </a:pPr>
            <a:r>
              <a:rPr lang="en-US" sz="3200" dirty="0"/>
              <a:t>	Citizens have a voice in addressing community needs:</a:t>
            </a:r>
          </a:p>
          <a:p>
            <a:pPr marL="0" indent="0">
              <a:buNone/>
            </a:pPr>
            <a:r>
              <a:rPr lang="en-US" dirty="0"/>
              <a:t>	Stakeholder: </a:t>
            </a:r>
            <a:r>
              <a:rPr lang="en-US" u="sng" dirty="0">
                <a:hlinkClick r:id="rId4"/>
              </a:rPr>
              <a:t>https://www.surveymonkey.com/r/ColumbiaStakeholder2020</a:t>
            </a:r>
            <a:r>
              <a:rPr lang="en-US" u="sng" dirty="0"/>
              <a:t> </a:t>
            </a:r>
            <a:endParaRPr lang="en-US" dirty="0"/>
          </a:p>
          <a:p>
            <a:pPr marL="0" indent="0">
              <a:buNone/>
            </a:pPr>
            <a:endParaRPr lang="en-US" sz="800" dirty="0"/>
          </a:p>
          <a:p>
            <a:pPr marL="0" indent="0">
              <a:buNone/>
            </a:pPr>
            <a:r>
              <a:rPr lang="en-US" dirty="0"/>
              <a:t>	Community: </a:t>
            </a:r>
            <a:r>
              <a:rPr lang="en-US" u="sng" dirty="0">
                <a:hlinkClick r:id="rId5"/>
              </a:rPr>
              <a:t>https://www.surveymonkey.com/r/Columbia_Community2020</a:t>
            </a:r>
            <a:r>
              <a:rPr lang="en-US" u="sng" dirty="0"/>
              <a:t> </a:t>
            </a:r>
            <a:endParaRPr lang="en-US" dirty="0"/>
          </a:p>
        </p:txBody>
      </p:sp>
    </p:spTree>
    <p:extLst>
      <p:ext uri="{BB962C8B-B14F-4D97-AF65-F5344CB8AC3E}">
        <p14:creationId xmlns:p14="http://schemas.microsoft.com/office/powerpoint/2010/main" val="1135925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81461D-FBED-604B-8C82-0F6D64A44D8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ectangle 1">
            <a:extLst>
              <a:ext uri="{FF2B5EF4-FFF2-40B4-BE49-F238E27FC236}">
                <a16:creationId xmlns:a16="http://schemas.microsoft.com/office/drawing/2014/main" id="{3D045D6D-3417-F14F-AC03-77ED4710AB56}"/>
              </a:ext>
            </a:extLst>
          </p:cNvPr>
          <p:cNvSpPr/>
          <p:nvPr/>
        </p:nvSpPr>
        <p:spPr>
          <a:xfrm>
            <a:off x="7558355" y="193716"/>
            <a:ext cx="4633645" cy="1508105"/>
          </a:xfrm>
          <a:prstGeom prst="rect">
            <a:avLst/>
          </a:prstGeom>
        </p:spPr>
        <p:txBody>
          <a:bodyPr wrap="square">
            <a:spAutoFit/>
          </a:bodyPr>
          <a:lstStyle/>
          <a:p>
            <a:r>
              <a:rPr lang="en-US" b="1" dirty="0">
                <a:solidFill>
                  <a:srgbClr val="002060"/>
                </a:solidFill>
              </a:rPr>
              <a:t>Community Development Department               </a:t>
            </a:r>
            <a:endParaRPr lang="en-US" sz="2000" b="1" dirty="0">
              <a:solidFill>
                <a:srgbClr val="FFFFFF"/>
              </a:solidFill>
            </a:endParaRPr>
          </a:p>
          <a:p>
            <a:r>
              <a:rPr lang="en-US" b="1" dirty="0">
                <a:solidFill>
                  <a:srgbClr val="002060"/>
                </a:solidFill>
              </a:rPr>
              <a:t>1401 Main Street, 4</a:t>
            </a:r>
            <a:r>
              <a:rPr lang="en-US" b="1" baseline="30000" dirty="0">
                <a:solidFill>
                  <a:srgbClr val="002060"/>
                </a:solidFill>
              </a:rPr>
              <a:t>th</a:t>
            </a:r>
            <a:r>
              <a:rPr lang="en-US" b="1" dirty="0">
                <a:solidFill>
                  <a:srgbClr val="002060"/>
                </a:solidFill>
              </a:rPr>
              <a:t> Floor</a:t>
            </a:r>
            <a:endParaRPr lang="en-US" sz="2000" b="1" dirty="0">
              <a:solidFill>
                <a:srgbClr val="FFFFFF"/>
              </a:solidFill>
            </a:endParaRPr>
          </a:p>
          <a:p>
            <a:r>
              <a:rPr lang="en-US" b="1" dirty="0">
                <a:solidFill>
                  <a:srgbClr val="002060"/>
                </a:solidFill>
              </a:rPr>
              <a:t>Columbia, South Carolina 29201</a:t>
            </a:r>
            <a:endParaRPr lang="en-US" sz="2000" b="1" dirty="0">
              <a:solidFill>
                <a:srgbClr val="FFFFFF"/>
              </a:solidFill>
            </a:endParaRPr>
          </a:p>
          <a:p>
            <a:r>
              <a:rPr lang="en-US" b="1" dirty="0">
                <a:solidFill>
                  <a:srgbClr val="002060"/>
                </a:solidFill>
              </a:rPr>
              <a:t>Phone: (803) 545-3373</a:t>
            </a:r>
          </a:p>
          <a:p>
            <a:r>
              <a:rPr lang="en-US" sz="2000" b="1" i="0" u="none" strike="noStrike" dirty="0" err="1">
                <a:solidFill>
                  <a:srgbClr val="002060"/>
                </a:solidFill>
                <a:effectLst/>
              </a:rPr>
              <a:t>www.ColumbiaSC.gov</a:t>
            </a:r>
            <a:endParaRPr lang="en-US" sz="2000" b="1" i="0" u="none" strike="noStrike" dirty="0">
              <a:solidFill>
                <a:srgbClr val="FFFFFF"/>
              </a:solidFill>
              <a:effectLst/>
            </a:endParaRPr>
          </a:p>
        </p:txBody>
      </p:sp>
    </p:spTree>
    <p:extLst>
      <p:ext uri="{BB962C8B-B14F-4D97-AF65-F5344CB8AC3E}">
        <p14:creationId xmlns:p14="http://schemas.microsoft.com/office/powerpoint/2010/main" val="17543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0B98-6447-4848-A1A7-06EAFC6B7CF5}"/>
              </a:ext>
            </a:extLst>
          </p:cNvPr>
          <p:cNvSpPr>
            <a:spLocks noGrp="1"/>
          </p:cNvSpPr>
          <p:nvPr>
            <p:ph type="title"/>
          </p:nvPr>
        </p:nvSpPr>
        <p:spPr/>
        <p:txBody>
          <a:bodyPr/>
          <a:lstStyle/>
          <a:p>
            <a:r>
              <a:rPr lang="en-US" u="sng" dirty="0"/>
              <a:t>Session Agenda </a:t>
            </a:r>
          </a:p>
        </p:txBody>
      </p:sp>
      <p:sp>
        <p:nvSpPr>
          <p:cNvPr id="3" name="Content Placeholder 2">
            <a:extLst>
              <a:ext uri="{FF2B5EF4-FFF2-40B4-BE49-F238E27FC236}">
                <a16:creationId xmlns:a16="http://schemas.microsoft.com/office/drawing/2014/main" id="{5CA45A84-6AC0-AD43-9B73-E252A1F7DE25}"/>
              </a:ext>
            </a:extLst>
          </p:cNvPr>
          <p:cNvSpPr>
            <a:spLocks noGrp="1"/>
          </p:cNvSpPr>
          <p:nvPr>
            <p:ph idx="1"/>
          </p:nvPr>
        </p:nvSpPr>
        <p:spPr>
          <a:xfrm>
            <a:off x="838200" y="1825625"/>
            <a:ext cx="10515600" cy="3329471"/>
          </a:xfrm>
        </p:spPr>
        <p:txBody>
          <a:bodyPr/>
          <a:lstStyle/>
          <a:p>
            <a:r>
              <a:rPr lang="en-US" dirty="0"/>
              <a:t>Consolidated Plan Process</a:t>
            </a:r>
          </a:p>
          <a:p>
            <a:r>
              <a:rPr lang="en-US" dirty="0"/>
              <a:t>Survey </a:t>
            </a:r>
          </a:p>
          <a:p>
            <a:r>
              <a:rPr lang="en-US" dirty="0"/>
              <a:t>Questions and Discussion</a:t>
            </a:r>
          </a:p>
        </p:txBody>
      </p:sp>
      <p:pic>
        <p:nvPicPr>
          <p:cNvPr id="4" name="Picture 3" descr="cover-bottom.jpg">
            <a:extLst>
              <a:ext uri="{FF2B5EF4-FFF2-40B4-BE49-F238E27FC236}">
                <a16:creationId xmlns:a16="http://schemas.microsoft.com/office/drawing/2014/main" id="{22C591A7-D984-FA45-BD23-89E95533E504}"/>
              </a:ext>
            </a:extLst>
          </p:cNvPr>
          <p:cNvPicPr>
            <a:picLocks noChangeAspect="1"/>
          </p:cNvPicPr>
          <p:nvPr/>
        </p:nvPicPr>
        <p:blipFill>
          <a:blip r:embed="rId2"/>
          <a:srcRect/>
          <a:stretch>
            <a:fillRect/>
          </a:stretch>
        </p:blipFill>
        <p:spPr bwMode="auto">
          <a:xfrm>
            <a:off x="0" y="4699000"/>
            <a:ext cx="12192000" cy="2159000"/>
          </a:xfrm>
          <a:prstGeom prst="rect">
            <a:avLst/>
          </a:prstGeom>
          <a:noFill/>
          <a:ln w="9525">
            <a:noFill/>
            <a:miter lim="800000"/>
            <a:headEnd/>
            <a:tailEnd/>
          </a:ln>
        </p:spPr>
      </p:pic>
    </p:spTree>
    <p:extLst>
      <p:ext uri="{BB962C8B-B14F-4D97-AF65-F5344CB8AC3E}">
        <p14:creationId xmlns:p14="http://schemas.microsoft.com/office/powerpoint/2010/main" val="801754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D36CD-008B-CB42-B4D7-EF8D7766C3D2}"/>
              </a:ext>
            </a:extLst>
          </p:cNvPr>
          <p:cNvSpPr>
            <a:spLocks noGrp="1"/>
          </p:cNvSpPr>
          <p:nvPr>
            <p:ph type="title"/>
          </p:nvPr>
        </p:nvSpPr>
        <p:spPr/>
        <p:txBody>
          <a:bodyPr/>
          <a:lstStyle/>
          <a:p>
            <a:r>
              <a:rPr lang="en-US" u="sng" dirty="0"/>
              <a:t>Program History &amp; Primary Objective</a:t>
            </a:r>
          </a:p>
        </p:txBody>
      </p:sp>
      <p:sp>
        <p:nvSpPr>
          <p:cNvPr id="3" name="Content Placeholder 2">
            <a:extLst>
              <a:ext uri="{FF2B5EF4-FFF2-40B4-BE49-F238E27FC236}">
                <a16:creationId xmlns:a16="http://schemas.microsoft.com/office/drawing/2014/main" id="{03207141-69DA-A841-8445-48CFEC9DD6DA}"/>
              </a:ext>
            </a:extLst>
          </p:cNvPr>
          <p:cNvSpPr>
            <a:spLocks noGrp="1"/>
          </p:cNvSpPr>
          <p:nvPr>
            <p:ph idx="1"/>
          </p:nvPr>
        </p:nvSpPr>
        <p:spPr>
          <a:xfrm>
            <a:off x="346753" y="1536576"/>
            <a:ext cx="11715108" cy="5121078"/>
          </a:xfrm>
        </p:spPr>
        <p:txBody>
          <a:bodyPr>
            <a:normAutofit fontScale="92500" lnSpcReduction="20000"/>
          </a:bodyPr>
          <a:lstStyle/>
          <a:p>
            <a:r>
              <a:rPr lang="en-US" dirty="0"/>
              <a:t>The Community Development Block Grant (</a:t>
            </a:r>
            <a:r>
              <a:rPr lang="en-US" b="1" dirty="0"/>
              <a:t>CDBG</a:t>
            </a:r>
            <a:r>
              <a:rPr lang="en-US" dirty="0"/>
              <a:t>)</a:t>
            </a:r>
          </a:p>
          <a:p>
            <a:pPr lvl="1">
              <a:buFont typeface="Courier New" panose="02070309020205020404" pitchFamily="49" charset="0"/>
              <a:buChar char="o"/>
            </a:pPr>
            <a:r>
              <a:rPr lang="en-US" dirty="0"/>
              <a:t>Authorized under Title I of the Housing and Community Development Act of 1974, as amended</a:t>
            </a:r>
          </a:p>
          <a:p>
            <a:pPr lvl="1">
              <a:buFont typeface="Courier New" panose="02070309020205020404" pitchFamily="49" charset="0"/>
              <a:buChar char="o"/>
            </a:pPr>
            <a:r>
              <a:rPr lang="en-US" dirty="0"/>
              <a:t>Primary objective is the development of viable urban communities</a:t>
            </a:r>
          </a:p>
          <a:p>
            <a:pPr lvl="1">
              <a:buFont typeface="Courier New" panose="02070309020205020404" pitchFamily="49" charset="0"/>
              <a:buChar char="o"/>
            </a:pPr>
            <a:r>
              <a:rPr lang="en-US" dirty="0"/>
              <a:t>Viable communities are achieved by providing the following, </a:t>
            </a:r>
          </a:p>
          <a:p>
            <a:pPr marL="457200" lvl="1" indent="0">
              <a:buNone/>
            </a:pPr>
            <a:r>
              <a:rPr lang="en-US" i="1" dirty="0"/>
              <a:t>	</a:t>
            </a:r>
            <a:r>
              <a:rPr lang="en-US" i="1" u="sng" dirty="0"/>
              <a:t>principally for persons of low and moderate income</a:t>
            </a:r>
            <a:r>
              <a:rPr lang="en-US" dirty="0"/>
              <a:t>:</a:t>
            </a:r>
          </a:p>
          <a:p>
            <a:pPr lvl="2">
              <a:spcBef>
                <a:spcPts val="1100"/>
              </a:spcBef>
              <a:buFont typeface="Wingdings" pitchFamily="2" charset="2"/>
              <a:buChar char="§"/>
            </a:pPr>
            <a:r>
              <a:rPr lang="en-US" i="1" dirty="0"/>
              <a:t>Decent housing</a:t>
            </a:r>
          </a:p>
          <a:p>
            <a:pPr lvl="2">
              <a:buFont typeface="Wingdings" pitchFamily="2" charset="2"/>
              <a:buChar char="§"/>
            </a:pPr>
            <a:r>
              <a:rPr lang="en-US" i="1" dirty="0"/>
              <a:t>Suitable living environment</a:t>
            </a:r>
          </a:p>
          <a:p>
            <a:pPr lvl="2">
              <a:buFont typeface="Wingdings" pitchFamily="2" charset="2"/>
              <a:buChar char="§"/>
            </a:pPr>
            <a:r>
              <a:rPr lang="en-US" i="1" dirty="0"/>
              <a:t>Expanded economic opportunities</a:t>
            </a:r>
          </a:p>
          <a:p>
            <a:pPr>
              <a:spcBef>
                <a:spcPts val="1600"/>
              </a:spcBef>
            </a:pPr>
            <a:r>
              <a:rPr lang="en-US" dirty="0"/>
              <a:t>The HOME Investment Partnerships Program (</a:t>
            </a:r>
            <a:r>
              <a:rPr lang="en-US" b="1" dirty="0"/>
              <a:t>HOME</a:t>
            </a:r>
            <a:r>
              <a:rPr lang="en-US" dirty="0"/>
              <a:t>) </a:t>
            </a:r>
          </a:p>
          <a:p>
            <a:pPr lvl="1">
              <a:buFont typeface="Courier New" panose="02070309020205020404" pitchFamily="49" charset="0"/>
              <a:buChar char="o"/>
            </a:pPr>
            <a:r>
              <a:rPr lang="en-US" dirty="0"/>
              <a:t>Authorized by the Cranston-Gonzalez National Affordable Housing Act of 1990 </a:t>
            </a:r>
          </a:p>
          <a:p>
            <a:pPr lvl="1">
              <a:buFont typeface="Courier New" panose="02070309020205020404" pitchFamily="49" charset="0"/>
              <a:buChar char="o"/>
            </a:pPr>
            <a:r>
              <a:rPr lang="en-US" dirty="0"/>
              <a:t>Federal block grant program to be used exclusively for affordable housing activities to benefit low-income households.</a:t>
            </a:r>
          </a:p>
          <a:p>
            <a:pPr>
              <a:spcBef>
                <a:spcPts val="1600"/>
              </a:spcBef>
            </a:pPr>
            <a:r>
              <a:rPr lang="en-US" dirty="0"/>
              <a:t>The Housing Opportunities for Persons With AIDS (</a:t>
            </a:r>
            <a:r>
              <a:rPr lang="en-US" b="1" dirty="0"/>
              <a:t>HOPWA</a:t>
            </a:r>
            <a:r>
              <a:rPr lang="en-US" dirty="0"/>
              <a:t>) program</a:t>
            </a:r>
          </a:p>
          <a:p>
            <a:pPr lvl="1"/>
            <a:r>
              <a:rPr lang="en-US" dirty="0"/>
              <a:t>Also authorized by the Cranston-Gonzalez National Affordable Housing Act</a:t>
            </a:r>
          </a:p>
          <a:p>
            <a:pPr lvl="1"/>
            <a:r>
              <a:rPr lang="en-US" dirty="0"/>
              <a:t>Provides housing assistance for people living with HIV/AIDS</a:t>
            </a:r>
            <a:endParaRPr lang="en-US" i="1" dirty="0"/>
          </a:p>
        </p:txBody>
      </p:sp>
    </p:spTree>
    <p:extLst>
      <p:ext uri="{BB962C8B-B14F-4D97-AF65-F5344CB8AC3E}">
        <p14:creationId xmlns:p14="http://schemas.microsoft.com/office/powerpoint/2010/main" val="3209302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5476-7835-2143-9A3F-E36B802A2C51}"/>
              </a:ext>
            </a:extLst>
          </p:cNvPr>
          <p:cNvSpPr>
            <a:spLocks noGrp="1"/>
          </p:cNvSpPr>
          <p:nvPr>
            <p:ph type="title"/>
          </p:nvPr>
        </p:nvSpPr>
        <p:spPr>
          <a:xfrm>
            <a:off x="838200" y="365126"/>
            <a:ext cx="10515600" cy="837374"/>
          </a:xfrm>
        </p:spPr>
        <p:txBody>
          <a:bodyPr>
            <a:normAutofit/>
          </a:bodyPr>
          <a:lstStyle/>
          <a:p>
            <a:r>
              <a:rPr lang="en-US" u="sng" dirty="0"/>
              <a:t>Consolidated Plan Process/Requirements </a:t>
            </a:r>
            <a:r>
              <a:rPr lang="en-US" u="sng" dirty="0">
                <a:effectLst/>
              </a:rPr>
              <a:t> </a:t>
            </a:r>
            <a:endParaRPr lang="en-US" u="sng" dirty="0"/>
          </a:p>
        </p:txBody>
      </p:sp>
      <p:pic>
        <p:nvPicPr>
          <p:cNvPr id="3" name="Picture 2" descr="cover-bottom.jpg">
            <a:extLst>
              <a:ext uri="{FF2B5EF4-FFF2-40B4-BE49-F238E27FC236}">
                <a16:creationId xmlns:a16="http://schemas.microsoft.com/office/drawing/2014/main" id="{BEF0C5B4-F617-7A40-B556-668A3C65D16A}"/>
              </a:ext>
            </a:extLst>
          </p:cNvPr>
          <p:cNvPicPr>
            <a:picLocks noChangeAspect="1"/>
          </p:cNvPicPr>
          <p:nvPr/>
        </p:nvPicPr>
        <p:blipFill>
          <a:blip r:embed="rId2"/>
          <a:srcRect/>
          <a:stretch>
            <a:fillRect/>
          </a:stretch>
        </p:blipFill>
        <p:spPr bwMode="auto">
          <a:xfrm>
            <a:off x="0" y="4699000"/>
            <a:ext cx="12192000" cy="2159000"/>
          </a:xfrm>
          <a:prstGeom prst="rect">
            <a:avLst/>
          </a:prstGeom>
          <a:noFill/>
          <a:ln w="9525">
            <a:noFill/>
            <a:miter lim="800000"/>
            <a:headEnd/>
            <a:tailEnd/>
          </a:ln>
        </p:spPr>
      </p:pic>
      <p:sp>
        <p:nvSpPr>
          <p:cNvPr id="8" name="TextBox 7">
            <a:extLst>
              <a:ext uri="{FF2B5EF4-FFF2-40B4-BE49-F238E27FC236}">
                <a16:creationId xmlns:a16="http://schemas.microsoft.com/office/drawing/2014/main" id="{168C708F-8D29-254B-A74E-D38B705689A2}"/>
              </a:ext>
            </a:extLst>
          </p:cNvPr>
          <p:cNvSpPr txBox="1"/>
          <p:nvPr/>
        </p:nvSpPr>
        <p:spPr>
          <a:xfrm>
            <a:off x="478464" y="1340287"/>
            <a:ext cx="10515600" cy="3831818"/>
          </a:xfrm>
          <a:prstGeom prst="rect">
            <a:avLst/>
          </a:prstGeom>
          <a:noFill/>
        </p:spPr>
        <p:txBody>
          <a:bodyPr wrap="square" rtlCol="0">
            <a:spAutoFit/>
          </a:bodyPr>
          <a:lstStyle/>
          <a:p>
            <a:r>
              <a:rPr lang="en-US" sz="2400" u="sng" dirty="0"/>
              <a:t>Consolidated Plan</a:t>
            </a:r>
          </a:p>
          <a:p>
            <a:pPr marL="342900" indent="-342900">
              <a:spcBef>
                <a:spcPts val="600"/>
              </a:spcBef>
              <a:buFont typeface="Arial" panose="020B0604020202020204" pitchFamily="34" charset="0"/>
              <a:buChar char="•"/>
            </a:pPr>
            <a:r>
              <a:rPr lang="en-US" sz="2000" dirty="0"/>
              <a:t>HUD entitlement grant programs are administered through the Consolidated Plan (ConPlan) </a:t>
            </a:r>
          </a:p>
          <a:p>
            <a:pPr marL="800100" lvl="1" indent="-342900">
              <a:spcBef>
                <a:spcPts val="600"/>
              </a:spcBef>
              <a:buFont typeface="Courier New" panose="02070309020205020404" pitchFamily="49" charset="0"/>
              <a:buChar char="o"/>
            </a:pPr>
            <a:r>
              <a:rPr lang="en-US" sz="2000" dirty="0"/>
              <a:t>Managed through HUD’s Integrated Disbursement and Information System (IDIS) Online  </a:t>
            </a:r>
          </a:p>
          <a:p>
            <a:pPr marL="342900" indent="-342900">
              <a:spcBef>
                <a:spcPts val="600"/>
              </a:spcBef>
              <a:buFont typeface="Arial" panose="020B0604020202020204" pitchFamily="34" charset="0"/>
              <a:buChar char="•"/>
            </a:pPr>
            <a:r>
              <a:rPr lang="en-US" sz="2000" dirty="0"/>
              <a:t>Helps grantees </a:t>
            </a:r>
            <a:r>
              <a:rPr lang="en-US" sz="2000" u="sng" dirty="0"/>
              <a:t>determine activities </a:t>
            </a:r>
            <a:r>
              <a:rPr lang="en-US" sz="2000" dirty="0"/>
              <a:t>and organizations to fund in the coming years.  </a:t>
            </a:r>
          </a:p>
          <a:p>
            <a:pPr marL="342900" indent="-342900">
              <a:spcBef>
                <a:spcPts val="600"/>
              </a:spcBef>
              <a:buFont typeface="Arial" panose="020B0604020202020204" pitchFamily="34" charset="0"/>
              <a:buChar char="•"/>
            </a:pPr>
            <a:r>
              <a:rPr lang="en-US" sz="2000" dirty="0"/>
              <a:t>Describes community needs, resources, priorities, and proposed activities to be undertaken under certain HUD program for the following five years.</a:t>
            </a:r>
          </a:p>
          <a:p>
            <a:pPr>
              <a:spcBef>
                <a:spcPts val="600"/>
              </a:spcBef>
            </a:pPr>
            <a:r>
              <a:rPr lang="en-US" sz="2400" u="sng" dirty="0"/>
              <a:t>Annual Action Plan</a:t>
            </a:r>
          </a:p>
          <a:p>
            <a:pPr marL="342900" indent="-342900">
              <a:spcBef>
                <a:spcPts val="600"/>
              </a:spcBef>
              <a:buFont typeface="Arial" panose="020B0604020202020204" pitchFamily="34" charset="0"/>
              <a:buChar char="•"/>
            </a:pPr>
            <a:r>
              <a:rPr lang="en-US" sz="2000" dirty="0"/>
              <a:t>The Annual Action Plan (AP) is submitted to HUD every year during the five-year ConPlan cycle.</a:t>
            </a:r>
          </a:p>
          <a:p>
            <a:pPr marL="342900" indent="-342900">
              <a:spcBef>
                <a:spcPts val="600"/>
              </a:spcBef>
              <a:buFont typeface="Arial" panose="020B0604020202020204" pitchFamily="34" charset="0"/>
              <a:buChar char="•"/>
            </a:pPr>
            <a:r>
              <a:rPr lang="en-US" sz="2000" dirty="0"/>
              <a:t>Describes the specific planned uses for HUD programs, and other program requirements. </a:t>
            </a:r>
            <a:endParaRPr lang="en-US" sz="2000" dirty="0">
              <a:effectLst/>
            </a:endParaRPr>
          </a:p>
          <a:p>
            <a:endParaRPr lang="en-US" sz="2000" dirty="0"/>
          </a:p>
        </p:txBody>
      </p:sp>
    </p:spTree>
    <p:extLst>
      <p:ext uri="{BB962C8B-B14F-4D97-AF65-F5344CB8AC3E}">
        <p14:creationId xmlns:p14="http://schemas.microsoft.com/office/powerpoint/2010/main" val="253596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5476-7835-2143-9A3F-E36B802A2C51}"/>
              </a:ext>
            </a:extLst>
          </p:cNvPr>
          <p:cNvSpPr>
            <a:spLocks noGrp="1"/>
          </p:cNvSpPr>
          <p:nvPr>
            <p:ph type="title"/>
          </p:nvPr>
        </p:nvSpPr>
        <p:spPr>
          <a:xfrm>
            <a:off x="838200" y="365126"/>
            <a:ext cx="10515600" cy="837374"/>
          </a:xfrm>
        </p:spPr>
        <p:txBody>
          <a:bodyPr>
            <a:normAutofit/>
          </a:bodyPr>
          <a:lstStyle/>
          <a:p>
            <a:r>
              <a:rPr lang="en-US" u="sng" dirty="0"/>
              <a:t>ConPlan - Five Components</a:t>
            </a:r>
            <a:endParaRPr lang="en-US" sz="6000" u="sng" dirty="0"/>
          </a:p>
        </p:txBody>
      </p:sp>
      <p:pic>
        <p:nvPicPr>
          <p:cNvPr id="3" name="Picture 2" descr="cover-bottom.jpg">
            <a:extLst>
              <a:ext uri="{FF2B5EF4-FFF2-40B4-BE49-F238E27FC236}">
                <a16:creationId xmlns:a16="http://schemas.microsoft.com/office/drawing/2014/main" id="{BEF0C5B4-F617-7A40-B556-668A3C65D16A}"/>
              </a:ext>
            </a:extLst>
          </p:cNvPr>
          <p:cNvPicPr>
            <a:picLocks noChangeAspect="1"/>
          </p:cNvPicPr>
          <p:nvPr/>
        </p:nvPicPr>
        <p:blipFill>
          <a:blip r:embed="rId2"/>
          <a:srcRect/>
          <a:stretch>
            <a:fillRect/>
          </a:stretch>
        </p:blipFill>
        <p:spPr bwMode="auto">
          <a:xfrm>
            <a:off x="0" y="4699000"/>
            <a:ext cx="12192000" cy="2159000"/>
          </a:xfrm>
          <a:prstGeom prst="rect">
            <a:avLst/>
          </a:prstGeom>
          <a:noFill/>
          <a:ln w="9525">
            <a:noFill/>
            <a:miter lim="800000"/>
            <a:headEnd/>
            <a:tailEnd/>
          </a:ln>
        </p:spPr>
      </p:pic>
      <p:sp>
        <p:nvSpPr>
          <p:cNvPr id="4" name="TextBox 3">
            <a:extLst>
              <a:ext uri="{FF2B5EF4-FFF2-40B4-BE49-F238E27FC236}">
                <a16:creationId xmlns:a16="http://schemas.microsoft.com/office/drawing/2014/main" id="{1FB22A06-BCCC-8542-A872-D73A74A4209B}"/>
              </a:ext>
            </a:extLst>
          </p:cNvPr>
          <p:cNvSpPr txBox="1"/>
          <p:nvPr/>
        </p:nvSpPr>
        <p:spPr>
          <a:xfrm>
            <a:off x="838200" y="1658312"/>
            <a:ext cx="3706849" cy="2089996"/>
          </a:xfrm>
          <a:prstGeom prst="rect">
            <a:avLst/>
          </a:prstGeom>
          <a:noFill/>
        </p:spPr>
        <p:txBody>
          <a:bodyPr wrap="none" rtlCol="0">
            <a:spAutoFit/>
          </a:bodyPr>
          <a:lstStyle/>
          <a:p>
            <a:pPr lvl="0">
              <a:lnSpc>
                <a:spcPct val="80000"/>
              </a:lnSpc>
              <a:spcBef>
                <a:spcPts val="1351"/>
              </a:spcBef>
              <a:buClr>
                <a:schemeClr val="accent1"/>
              </a:buClr>
              <a:buSzPts val="1757"/>
            </a:pPr>
            <a:r>
              <a:rPr lang="en-US" sz="2400" dirty="0">
                <a:solidFill>
                  <a:schemeClr val="dk1"/>
                </a:solidFill>
                <a:ea typeface="Century Gothic"/>
                <a:cs typeface="Century Gothic"/>
                <a:sym typeface="Century Gothic"/>
              </a:rPr>
              <a:t>1. Needs Assessment </a:t>
            </a:r>
          </a:p>
          <a:p>
            <a:pPr lvl="0">
              <a:lnSpc>
                <a:spcPct val="80000"/>
              </a:lnSpc>
              <a:spcBef>
                <a:spcPts val="1000"/>
              </a:spcBef>
              <a:buClr>
                <a:schemeClr val="accent1"/>
              </a:buClr>
              <a:buSzPts val="1757"/>
            </a:pPr>
            <a:r>
              <a:rPr lang="en-US" sz="2400" dirty="0">
                <a:solidFill>
                  <a:schemeClr val="dk1"/>
                </a:solidFill>
                <a:ea typeface="Century Gothic"/>
                <a:cs typeface="Century Gothic"/>
                <a:sym typeface="Century Gothic"/>
              </a:rPr>
              <a:t>2. Housing Market Analysis </a:t>
            </a:r>
          </a:p>
          <a:p>
            <a:pPr lvl="0">
              <a:lnSpc>
                <a:spcPct val="80000"/>
              </a:lnSpc>
              <a:spcBef>
                <a:spcPts val="1000"/>
              </a:spcBef>
              <a:buClr>
                <a:schemeClr val="accent1"/>
              </a:buClr>
              <a:buSzPts val="1757"/>
            </a:pPr>
            <a:r>
              <a:rPr lang="en-US" sz="2400" dirty="0">
                <a:solidFill>
                  <a:schemeClr val="dk1"/>
                </a:solidFill>
                <a:ea typeface="Century Gothic"/>
                <a:cs typeface="Century Gothic"/>
                <a:sym typeface="Century Gothic"/>
              </a:rPr>
              <a:t>3. 5-Year Strategic Plan </a:t>
            </a:r>
          </a:p>
          <a:p>
            <a:pPr lvl="0">
              <a:lnSpc>
                <a:spcPct val="80000"/>
              </a:lnSpc>
              <a:spcBef>
                <a:spcPts val="1000"/>
              </a:spcBef>
              <a:buClr>
                <a:schemeClr val="accent1"/>
              </a:buClr>
              <a:buSzPts val="1757"/>
            </a:pPr>
            <a:r>
              <a:rPr lang="en-US" sz="2400" dirty="0">
                <a:solidFill>
                  <a:schemeClr val="dk1"/>
                </a:solidFill>
                <a:ea typeface="Century Gothic"/>
                <a:cs typeface="Century Gothic"/>
                <a:sym typeface="Century Gothic"/>
              </a:rPr>
              <a:t>4. Annual Action Plan</a:t>
            </a:r>
          </a:p>
          <a:p>
            <a:pPr lvl="0">
              <a:lnSpc>
                <a:spcPct val="80000"/>
              </a:lnSpc>
              <a:spcBef>
                <a:spcPts val="1000"/>
              </a:spcBef>
              <a:buClr>
                <a:schemeClr val="accent1"/>
              </a:buClr>
              <a:buSzPts val="1757"/>
            </a:pPr>
            <a:r>
              <a:rPr lang="en-US" sz="2400" dirty="0">
                <a:solidFill>
                  <a:schemeClr val="dk1"/>
                </a:solidFill>
                <a:ea typeface="Century Gothic"/>
                <a:cs typeface="Century Gothic"/>
                <a:sym typeface="Century Gothic"/>
              </a:rPr>
              <a:t>5. Citizen Participation </a:t>
            </a:r>
            <a:endParaRPr lang="en-US" sz="2400" i="0" u="none" strike="noStrike" cap="none" dirty="0">
              <a:solidFill>
                <a:srgbClr val="3F3F3F"/>
              </a:solidFill>
              <a:ea typeface="Century Gothic"/>
              <a:cs typeface="Century Gothic"/>
              <a:sym typeface="Century Gothic"/>
            </a:endParaRPr>
          </a:p>
        </p:txBody>
      </p:sp>
      <p:graphicFrame>
        <p:nvGraphicFramePr>
          <p:cNvPr id="9" name="Table 8">
            <a:extLst>
              <a:ext uri="{FF2B5EF4-FFF2-40B4-BE49-F238E27FC236}">
                <a16:creationId xmlns:a16="http://schemas.microsoft.com/office/drawing/2014/main" id="{8551CD52-7ED2-BC44-AA2E-C4FAE20FCF02}"/>
              </a:ext>
            </a:extLst>
          </p:cNvPr>
          <p:cNvGraphicFramePr>
            <a:graphicFrameLocks noGrp="1"/>
          </p:cNvGraphicFramePr>
          <p:nvPr>
            <p:extLst>
              <p:ext uri="{D42A27DB-BD31-4B8C-83A1-F6EECF244321}">
                <p14:modId xmlns:p14="http://schemas.microsoft.com/office/powerpoint/2010/main" val="1363577445"/>
              </p:ext>
            </p:extLst>
          </p:nvPr>
        </p:nvGraphicFramePr>
        <p:xfrm>
          <a:off x="5555672" y="1694182"/>
          <a:ext cx="5798128" cy="2687030"/>
        </p:xfrm>
        <a:graphic>
          <a:graphicData uri="http://schemas.openxmlformats.org/drawingml/2006/table">
            <a:tbl>
              <a:tblPr firstRow="1" bandRow="1">
                <a:tableStyleId>{7DF18680-E054-41AD-8BC1-D1AEF772440D}</a:tableStyleId>
              </a:tblPr>
              <a:tblGrid>
                <a:gridCol w="2899064">
                  <a:extLst>
                    <a:ext uri="{9D8B030D-6E8A-4147-A177-3AD203B41FA5}">
                      <a16:colId xmlns:a16="http://schemas.microsoft.com/office/drawing/2014/main" val="2446786475"/>
                    </a:ext>
                  </a:extLst>
                </a:gridCol>
                <a:gridCol w="2899064">
                  <a:extLst>
                    <a:ext uri="{9D8B030D-6E8A-4147-A177-3AD203B41FA5}">
                      <a16:colId xmlns:a16="http://schemas.microsoft.com/office/drawing/2014/main" val="3109556651"/>
                    </a:ext>
                  </a:extLst>
                </a:gridCol>
              </a:tblGrid>
              <a:tr h="537406">
                <a:tc>
                  <a:txBody>
                    <a:bodyPr/>
                    <a:lstStyle/>
                    <a:p>
                      <a:pPr algn="ctr"/>
                      <a:r>
                        <a:rPr lang="en-US" sz="2000" b="1" dirty="0"/>
                        <a:t>Source</a:t>
                      </a:r>
                    </a:p>
                  </a:txBody>
                  <a:tcPr/>
                </a:tc>
                <a:tc>
                  <a:txBody>
                    <a:bodyPr/>
                    <a:lstStyle/>
                    <a:p>
                      <a:pPr algn="ctr"/>
                      <a:r>
                        <a:rPr lang="en-US" sz="2000" dirty="0"/>
                        <a:t>Amount</a:t>
                      </a:r>
                    </a:p>
                  </a:txBody>
                  <a:tcPr/>
                </a:tc>
                <a:extLst>
                  <a:ext uri="{0D108BD9-81ED-4DB2-BD59-A6C34878D82A}">
                    <a16:rowId xmlns:a16="http://schemas.microsoft.com/office/drawing/2014/main" val="4208140593"/>
                  </a:ext>
                </a:extLst>
              </a:tr>
              <a:tr h="537406">
                <a:tc>
                  <a:txBody>
                    <a:bodyPr/>
                    <a:lstStyle/>
                    <a:p>
                      <a:pPr algn="ctr"/>
                      <a:r>
                        <a:rPr lang="en-US" sz="2000" b="0" dirty="0"/>
                        <a:t>CDBG</a:t>
                      </a:r>
                    </a:p>
                  </a:txBody>
                  <a:tcPr/>
                </a:tc>
                <a:tc>
                  <a:txBody>
                    <a:bodyPr/>
                    <a:lstStyle/>
                    <a:p>
                      <a:pPr algn="ctr"/>
                      <a:r>
                        <a:rPr lang="en-US" sz="2000" kern="1200" dirty="0">
                          <a:solidFill>
                            <a:schemeClr val="dk1"/>
                          </a:solidFill>
                          <a:effectLst/>
                          <a:latin typeface="+mn-lt"/>
                          <a:ea typeface="+mn-ea"/>
                          <a:cs typeface="+mn-cs"/>
                        </a:rPr>
                        <a:t>$1,040,310</a:t>
                      </a:r>
                      <a:endParaRPr lang="en-US" sz="2000" dirty="0"/>
                    </a:p>
                  </a:txBody>
                  <a:tcPr/>
                </a:tc>
                <a:extLst>
                  <a:ext uri="{0D108BD9-81ED-4DB2-BD59-A6C34878D82A}">
                    <a16:rowId xmlns:a16="http://schemas.microsoft.com/office/drawing/2014/main" val="711043983"/>
                  </a:ext>
                </a:extLst>
              </a:tr>
              <a:tr h="537406">
                <a:tc>
                  <a:txBody>
                    <a:bodyPr/>
                    <a:lstStyle/>
                    <a:p>
                      <a:pPr algn="ctr"/>
                      <a:r>
                        <a:rPr lang="en-US" sz="2000" b="0" dirty="0"/>
                        <a:t>HOME</a:t>
                      </a:r>
                    </a:p>
                  </a:txBody>
                  <a:tcPr/>
                </a:tc>
                <a:tc>
                  <a:txBody>
                    <a:bodyPr/>
                    <a:lstStyle/>
                    <a:p>
                      <a:pPr algn="ctr"/>
                      <a:r>
                        <a:rPr lang="en-US" sz="2000" dirty="0"/>
                        <a:t>$636,992</a:t>
                      </a:r>
                    </a:p>
                  </a:txBody>
                  <a:tcPr/>
                </a:tc>
                <a:extLst>
                  <a:ext uri="{0D108BD9-81ED-4DB2-BD59-A6C34878D82A}">
                    <a16:rowId xmlns:a16="http://schemas.microsoft.com/office/drawing/2014/main" val="2709911792"/>
                  </a:ext>
                </a:extLst>
              </a:tr>
              <a:tr h="537406">
                <a:tc>
                  <a:txBody>
                    <a:bodyPr/>
                    <a:lstStyle/>
                    <a:p>
                      <a:pPr algn="ctr"/>
                      <a:r>
                        <a:rPr lang="en-US" sz="2000" b="0" dirty="0"/>
                        <a:t>HOPWA</a:t>
                      </a:r>
                    </a:p>
                  </a:txBody>
                  <a:tcPr/>
                </a:tc>
                <a:tc>
                  <a:txBody>
                    <a:bodyPr/>
                    <a:lstStyle/>
                    <a:p>
                      <a:pPr algn="ctr"/>
                      <a:r>
                        <a:rPr lang="en-US" sz="2000" dirty="0"/>
                        <a:t>$1,517,489</a:t>
                      </a:r>
                    </a:p>
                  </a:txBody>
                  <a:tcPr/>
                </a:tc>
                <a:extLst>
                  <a:ext uri="{0D108BD9-81ED-4DB2-BD59-A6C34878D82A}">
                    <a16:rowId xmlns:a16="http://schemas.microsoft.com/office/drawing/2014/main" val="318827152"/>
                  </a:ext>
                </a:extLst>
              </a:tr>
              <a:tr h="537406">
                <a:tc>
                  <a:txBody>
                    <a:bodyPr/>
                    <a:lstStyle/>
                    <a:p>
                      <a:pPr algn="ctr"/>
                      <a:r>
                        <a:rPr lang="en-US" sz="2000" b="0" dirty="0"/>
                        <a:t>Total</a:t>
                      </a:r>
                    </a:p>
                  </a:txBody>
                  <a:tcPr/>
                </a:tc>
                <a:tc>
                  <a:txBody>
                    <a:bodyPr/>
                    <a:lstStyle/>
                    <a:p>
                      <a:pPr algn="ctr"/>
                      <a:r>
                        <a:rPr lang="en-US" sz="2000" dirty="0"/>
                        <a:t>$3,194,791 (approx.)</a:t>
                      </a:r>
                    </a:p>
                  </a:txBody>
                  <a:tcPr/>
                </a:tc>
                <a:extLst>
                  <a:ext uri="{0D108BD9-81ED-4DB2-BD59-A6C34878D82A}">
                    <a16:rowId xmlns:a16="http://schemas.microsoft.com/office/drawing/2014/main" val="379480094"/>
                  </a:ext>
                </a:extLst>
              </a:tr>
            </a:tbl>
          </a:graphicData>
        </a:graphic>
      </p:graphicFrame>
      <p:sp>
        <p:nvSpPr>
          <p:cNvPr id="10" name="TextBox 9">
            <a:extLst>
              <a:ext uri="{FF2B5EF4-FFF2-40B4-BE49-F238E27FC236}">
                <a16:creationId xmlns:a16="http://schemas.microsoft.com/office/drawing/2014/main" id="{18C49F4F-6C59-BA4C-85B2-2238BDAB1AD9}"/>
              </a:ext>
            </a:extLst>
          </p:cNvPr>
          <p:cNvSpPr txBox="1"/>
          <p:nvPr/>
        </p:nvSpPr>
        <p:spPr>
          <a:xfrm>
            <a:off x="6970643" y="1199574"/>
            <a:ext cx="3468578" cy="461665"/>
          </a:xfrm>
          <a:prstGeom prst="rect">
            <a:avLst/>
          </a:prstGeom>
          <a:noFill/>
        </p:spPr>
        <p:txBody>
          <a:bodyPr wrap="none" rtlCol="0">
            <a:spAutoFit/>
          </a:bodyPr>
          <a:lstStyle/>
          <a:p>
            <a:r>
              <a:rPr lang="en-US" sz="2400" u="sng" dirty="0"/>
              <a:t>HUD 2020 Fund Allocation</a:t>
            </a:r>
          </a:p>
        </p:txBody>
      </p:sp>
    </p:spTree>
    <p:extLst>
      <p:ext uri="{BB962C8B-B14F-4D97-AF65-F5344CB8AC3E}">
        <p14:creationId xmlns:p14="http://schemas.microsoft.com/office/powerpoint/2010/main" val="334368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337170"/>
            <a:ext cx="8077200" cy="2585323"/>
          </a:xfrm>
          <a:prstGeom prst="rect">
            <a:avLst/>
          </a:prstGeom>
          <a:noFill/>
        </p:spPr>
        <p:txBody>
          <a:bodyPr wrap="square" numCol="2" rtlCol="0">
            <a:spAutoFit/>
          </a:bodyPr>
          <a:lstStyle/>
          <a:p>
            <a:pPr marL="285750" indent="-285750">
              <a:buFont typeface="Arial" panose="020B0604020202020204" pitchFamily="34" charset="0"/>
              <a:buChar char="•"/>
            </a:pPr>
            <a:r>
              <a:rPr lang="en-US" dirty="0"/>
              <a:t>Public Improvements (Streets, Sidewalks, Parks, Sewers, etc.)</a:t>
            </a:r>
          </a:p>
          <a:p>
            <a:pPr marL="285750" indent="-285750">
              <a:buFont typeface="Arial" panose="020B0604020202020204" pitchFamily="34" charset="0"/>
              <a:buChar char="•"/>
            </a:pPr>
            <a:r>
              <a:rPr lang="en-US" dirty="0"/>
              <a:t>Public Facilities (Neighborhood centers, non-profit centers, </a:t>
            </a:r>
          </a:p>
          <a:p>
            <a:pPr marL="285750" indent="-285750">
              <a:buFont typeface="Arial" panose="020B0604020202020204" pitchFamily="34" charset="0"/>
              <a:buChar char="•"/>
            </a:pPr>
            <a:r>
              <a:rPr lang="en-US" dirty="0"/>
              <a:t>homeless facilities)</a:t>
            </a:r>
          </a:p>
          <a:p>
            <a:pPr marL="285750" indent="-285750">
              <a:buFont typeface="Arial" panose="020B0604020202020204" pitchFamily="34" charset="0"/>
              <a:buChar char="•"/>
            </a:pPr>
            <a:r>
              <a:rPr lang="en-US" dirty="0"/>
              <a:t>Rehabilitation of residential and </a:t>
            </a:r>
          </a:p>
          <a:p>
            <a:pPr marL="285750" indent="-285750">
              <a:buFont typeface="Arial" panose="020B0604020202020204" pitchFamily="34" charset="0"/>
              <a:buChar char="•"/>
            </a:pPr>
            <a:r>
              <a:rPr lang="en-US" dirty="0"/>
              <a:t>non-residential buildings</a:t>
            </a:r>
          </a:p>
          <a:p>
            <a:pPr marL="285750" indent="-285750">
              <a:buFont typeface="Arial" panose="020B0604020202020204" pitchFamily="34" charset="0"/>
              <a:buChar char="•"/>
            </a:pPr>
            <a:endParaRPr lang="en-US" dirty="0"/>
          </a:p>
          <a:p>
            <a:pPr marL="285750">
              <a:buFont typeface="Arial" panose="020B0604020202020204" pitchFamily="34" charset="0"/>
              <a:buChar char="•"/>
            </a:pPr>
            <a:endParaRPr lang="en-US" dirty="0"/>
          </a:p>
          <a:p>
            <a:pPr marL="285750" indent="-285750">
              <a:buFont typeface="Arial" panose="020B0604020202020204" pitchFamily="34" charset="0"/>
              <a:buChar char="•"/>
            </a:pPr>
            <a:r>
              <a:rPr lang="en-US" dirty="0"/>
              <a:t>Acquisition of land or real property to be used for eligible purposes</a:t>
            </a:r>
          </a:p>
          <a:p>
            <a:pPr marL="285750" indent="-285750">
              <a:buFont typeface="Arial" panose="020B0604020202020204" pitchFamily="34" charset="0"/>
              <a:buChar char="•"/>
            </a:pPr>
            <a:r>
              <a:rPr lang="en-US" dirty="0"/>
              <a:t>Economic Development Activities </a:t>
            </a:r>
          </a:p>
          <a:p>
            <a:pPr marL="285750" indent="-285750">
              <a:buFont typeface="Arial" panose="020B0604020202020204" pitchFamily="34" charset="0"/>
              <a:buChar char="•"/>
            </a:pPr>
            <a:r>
              <a:rPr lang="en-US" dirty="0"/>
              <a:t>Public Services Including: healthcare, homeless services, literacy, youth services, senior services</a:t>
            </a:r>
          </a:p>
          <a:p>
            <a:pPr marL="285750" indent="-285750">
              <a:buFont typeface="Arial" panose="020B0604020202020204" pitchFamily="34" charset="0"/>
              <a:buChar char="•"/>
            </a:pPr>
            <a:r>
              <a:rPr lang="en-US" dirty="0"/>
              <a:t>Planning and Administration </a:t>
            </a:r>
          </a:p>
        </p:txBody>
      </p:sp>
      <p:pic>
        <p:nvPicPr>
          <p:cNvPr id="7" name="Picture 6" descr="cover-bottom.jpg">
            <a:extLst>
              <a:ext uri="{FF2B5EF4-FFF2-40B4-BE49-F238E27FC236}">
                <a16:creationId xmlns:a16="http://schemas.microsoft.com/office/drawing/2014/main" id="{E507A07F-FBD2-0944-9880-C288C895527B}"/>
              </a:ext>
            </a:extLst>
          </p:cNvPr>
          <p:cNvPicPr>
            <a:picLocks noChangeAspect="1"/>
          </p:cNvPicPr>
          <p:nvPr/>
        </p:nvPicPr>
        <p:blipFill>
          <a:blip r:embed="rId2"/>
          <a:srcRect/>
          <a:stretch>
            <a:fillRect/>
          </a:stretch>
        </p:blipFill>
        <p:spPr bwMode="auto">
          <a:xfrm>
            <a:off x="0" y="4699000"/>
            <a:ext cx="12192000" cy="2159000"/>
          </a:xfrm>
          <a:prstGeom prst="rect">
            <a:avLst/>
          </a:prstGeom>
          <a:noFill/>
          <a:ln w="9525">
            <a:noFill/>
            <a:miter lim="800000"/>
            <a:headEnd/>
            <a:tailEnd/>
          </a:ln>
        </p:spPr>
      </p:pic>
      <p:sp>
        <p:nvSpPr>
          <p:cNvPr id="10" name="Title 1">
            <a:extLst>
              <a:ext uri="{FF2B5EF4-FFF2-40B4-BE49-F238E27FC236}">
                <a16:creationId xmlns:a16="http://schemas.microsoft.com/office/drawing/2014/main" id="{2756A93B-29D1-6842-B758-F521FB1E1C19}"/>
              </a:ext>
            </a:extLst>
          </p:cNvPr>
          <p:cNvSpPr txBox="1">
            <a:spLocks/>
          </p:cNvSpPr>
          <p:nvPr/>
        </p:nvSpPr>
        <p:spPr>
          <a:xfrm>
            <a:off x="838200" y="365126"/>
            <a:ext cx="10515600" cy="8373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Community Development Block Grant (CDBG)</a:t>
            </a:r>
            <a:endParaRPr lang="en-US" sz="6000" u="sng" dirty="0"/>
          </a:p>
        </p:txBody>
      </p:sp>
      <p:sp>
        <p:nvSpPr>
          <p:cNvPr id="11" name="TextBox 10">
            <a:extLst>
              <a:ext uri="{FF2B5EF4-FFF2-40B4-BE49-F238E27FC236}">
                <a16:creationId xmlns:a16="http://schemas.microsoft.com/office/drawing/2014/main" id="{6ED0E825-9BF2-1D47-BE2D-00429C1F1ACD}"/>
              </a:ext>
            </a:extLst>
          </p:cNvPr>
          <p:cNvSpPr txBox="1"/>
          <p:nvPr/>
        </p:nvSpPr>
        <p:spPr>
          <a:xfrm>
            <a:off x="838200" y="1202500"/>
            <a:ext cx="10155382" cy="1134670"/>
          </a:xfrm>
          <a:prstGeom prst="rect">
            <a:avLst/>
          </a:prstGeom>
          <a:noFill/>
        </p:spPr>
        <p:txBody>
          <a:bodyPr wrap="square" numCol="1" rtlCol="0">
            <a:spAutoFit/>
          </a:bodyPr>
          <a:lstStyle/>
          <a:p>
            <a:pPr lvl="0">
              <a:lnSpc>
                <a:spcPct val="90000"/>
              </a:lnSpc>
            </a:pPr>
            <a:r>
              <a:rPr lang="en-US" dirty="0">
                <a:solidFill>
                  <a:prstClr val="black"/>
                </a:solidFill>
              </a:rPr>
              <a:t>Flexible funding source that can be used for a variety of activities targeted towards low to moderate income individuals, households, and neighborhoods (80% Area Median Income and below).</a:t>
            </a:r>
            <a:r>
              <a:rPr lang="en-US" sz="2800" dirty="0">
                <a:solidFill>
                  <a:prstClr val="black"/>
                </a:solidFill>
              </a:rPr>
              <a:t>  </a:t>
            </a:r>
          </a:p>
          <a:p>
            <a:pPr marL="228600" lvl="0">
              <a:spcBef>
                <a:spcPts val="1000"/>
              </a:spcBef>
            </a:pPr>
            <a:r>
              <a:rPr lang="en-US" u="sng" dirty="0">
                <a:solidFill>
                  <a:prstClr val="black"/>
                </a:solidFill>
              </a:rPr>
              <a:t>Eligible uses include</a:t>
            </a:r>
            <a:r>
              <a:rPr lang="en-US" dirty="0">
                <a:solidFill>
                  <a:prstClr val="black"/>
                </a:solidFill>
              </a:rPr>
              <a:t>:</a:t>
            </a:r>
          </a:p>
        </p:txBody>
      </p:sp>
    </p:spTree>
    <p:extLst>
      <p:ext uri="{BB962C8B-B14F-4D97-AF65-F5344CB8AC3E}">
        <p14:creationId xmlns:p14="http://schemas.microsoft.com/office/powerpoint/2010/main" val="1926083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922" y="1294996"/>
            <a:ext cx="9519459" cy="4080972"/>
          </a:xfrm>
        </p:spPr>
        <p:txBody>
          <a:bodyPr>
            <a:normAutofit/>
          </a:bodyPr>
          <a:lstStyle/>
          <a:p>
            <a:pPr marL="0" indent="0">
              <a:spcBef>
                <a:spcPts val="0"/>
              </a:spcBef>
              <a:buNone/>
            </a:pPr>
            <a:r>
              <a:rPr lang="en-US" sz="1800" dirty="0">
                <a:solidFill>
                  <a:prstClr val="black"/>
                </a:solidFill>
              </a:rPr>
              <a:t>Funds non-profit and private developers to create affordable homes for low- and moderate-income people (under 80% of Area Median Income). </a:t>
            </a:r>
          </a:p>
          <a:p>
            <a:pPr marL="0" indent="0">
              <a:buNone/>
            </a:pPr>
            <a:r>
              <a:rPr lang="en-US" sz="1800" u="sng" dirty="0"/>
              <a:t>Possible projects include</a:t>
            </a:r>
            <a:r>
              <a:rPr lang="en-US" sz="1800" dirty="0"/>
              <a:t>:</a:t>
            </a:r>
          </a:p>
          <a:p>
            <a:pPr marL="0" indent="0">
              <a:buNone/>
            </a:pPr>
            <a:r>
              <a:rPr lang="en-US" sz="1800" dirty="0"/>
              <a:t>-Multi-family apartment buildings</a:t>
            </a:r>
          </a:p>
          <a:p>
            <a:pPr marL="0" indent="0">
              <a:buNone/>
            </a:pPr>
            <a:r>
              <a:rPr lang="en-US" sz="1800" dirty="0"/>
              <a:t>-Housing for people with special needs (homeless, developmental disabilities etc.)</a:t>
            </a:r>
          </a:p>
          <a:p>
            <a:pPr marL="0" indent="0">
              <a:buNone/>
            </a:pPr>
            <a:r>
              <a:rPr lang="en-US" sz="1800" dirty="0"/>
              <a:t>-First-time Homebuyer assistance</a:t>
            </a:r>
          </a:p>
          <a:p>
            <a:pPr marL="0" indent="0">
              <a:buNone/>
            </a:pPr>
            <a:r>
              <a:rPr lang="en-US" sz="1800" dirty="0"/>
              <a:t>-Housing Rehabilitation</a:t>
            </a:r>
          </a:p>
          <a:p>
            <a:pPr marL="0" indent="0">
              <a:buNone/>
            </a:pPr>
            <a:r>
              <a:rPr lang="en-US" sz="1800" dirty="0"/>
              <a:t>-Rental Assistance (vouchers)</a:t>
            </a:r>
          </a:p>
          <a:p>
            <a:pPr marL="0" indent="0">
              <a:buNone/>
            </a:pPr>
            <a:r>
              <a:rPr lang="en-US" sz="1800" dirty="0"/>
              <a:t>-Capacity building for local community housing development organizations</a:t>
            </a:r>
          </a:p>
        </p:txBody>
      </p:sp>
      <p:pic>
        <p:nvPicPr>
          <p:cNvPr id="4" name="Picture 3" descr="cover-bottom.jpg">
            <a:extLst>
              <a:ext uri="{FF2B5EF4-FFF2-40B4-BE49-F238E27FC236}">
                <a16:creationId xmlns:a16="http://schemas.microsoft.com/office/drawing/2014/main" id="{572EC367-7F98-9A49-ABED-1A5C3163F869}"/>
              </a:ext>
            </a:extLst>
          </p:cNvPr>
          <p:cNvPicPr>
            <a:picLocks noChangeAspect="1"/>
          </p:cNvPicPr>
          <p:nvPr/>
        </p:nvPicPr>
        <p:blipFill>
          <a:blip r:embed="rId2"/>
          <a:srcRect/>
          <a:stretch>
            <a:fillRect/>
          </a:stretch>
        </p:blipFill>
        <p:spPr bwMode="auto">
          <a:xfrm>
            <a:off x="0" y="4699000"/>
            <a:ext cx="12192000" cy="2159000"/>
          </a:xfrm>
          <a:prstGeom prst="rect">
            <a:avLst/>
          </a:prstGeom>
          <a:noFill/>
          <a:ln w="9525">
            <a:noFill/>
            <a:miter lim="800000"/>
            <a:headEnd/>
            <a:tailEnd/>
          </a:ln>
        </p:spPr>
      </p:pic>
      <p:sp>
        <p:nvSpPr>
          <p:cNvPr id="7" name="Title 1">
            <a:extLst>
              <a:ext uri="{FF2B5EF4-FFF2-40B4-BE49-F238E27FC236}">
                <a16:creationId xmlns:a16="http://schemas.microsoft.com/office/drawing/2014/main" id="{87951C38-8D5E-2242-BCDF-5A35530D8721}"/>
              </a:ext>
            </a:extLst>
          </p:cNvPr>
          <p:cNvSpPr txBox="1">
            <a:spLocks/>
          </p:cNvSpPr>
          <p:nvPr/>
        </p:nvSpPr>
        <p:spPr>
          <a:xfrm>
            <a:off x="838200" y="365126"/>
            <a:ext cx="10515600" cy="83737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Home Investment Partnership Program (HOME)</a:t>
            </a:r>
            <a:endParaRPr lang="en-US" sz="6000" u="sng" dirty="0"/>
          </a:p>
        </p:txBody>
      </p:sp>
    </p:spTree>
    <p:extLst>
      <p:ext uri="{BB962C8B-B14F-4D97-AF65-F5344CB8AC3E}">
        <p14:creationId xmlns:p14="http://schemas.microsoft.com/office/powerpoint/2010/main" val="444525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C1A6AC-126B-8F49-95A3-EC700CADF6EC}"/>
              </a:ext>
            </a:extLst>
          </p:cNvPr>
          <p:cNvSpPr>
            <a:spLocks noGrp="1"/>
          </p:cNvSpPr>
          <p:nvPr>
            <p:ph idx="1"/>
          </p:nvPr>
        </p:nvSpPr>
        <p:spPr>
          <a:xfrm>
            <a:off x="838200" y="1412024"/>
            <a:ext cx="10515600" cy="3807920"/>
          </a:xfrm>
        </p:spPr>
        <p:txBody>
          <a:bodyPr>
            <a:normAutofit/>
          </a:bodyPr>
          <a:lstStyle/>
          <a:p>
            <a:pPr marL="0" indent="0">
              <a:buNone/>
            </a:pPr>
            <a:r>
              <a:rPr lang="en-US" sz="2200" dirty="0"/>
              <a:t>The HOPWA program provides funding to:</a:t>
            </a:r>
          </a:p>
          <a:p>
            <a:r>
              <a:rPr lang="en-US" sz="2000" dirty="0"/>
              <a:t>Housing (acquisition; rehabilitation; or new construction of housing units; rental assistance, </a:t>
            </a:r>
            <a:r>
              <a:rPr lang="en-US" sz="2000" dirty="0" err="1"/>
              <a:t>etc</a:t>
            </a:r>
            <a:r>
              <a:rPr lang="en-US" sz="2000" dirty="0"/>
              <a:t>)</a:t>
            </a:r>
          </a:p>
          <a:p>
            <a:r>
              <a:rPr lang="en-US" sz="2000" dirty="0"/>
              <a:t>Social services</a:t>
            </a:r>
          </a:p>
          <a:p>
            <a:r>
              <a:rPr lang="en-US" sz="2000" dirty="0"/>
              <a:t>Program planning</a:t>
            </a:r>
          </a:p>
          <a:p>
            <a:r>
              <a:rPr lang="en-US" sz="2000" dirty="0"/>
              <a:t>Development costs</a:t>
            </a:r>
          </a:p>
          <a:p>
            <a:pPr marL="0" indent="0">
              <a:buNone/>
            </a:pPr>
            <a:endParaRPr lang="en-US" sz="2000" dirty="0"/>
          </a:p>
          <a:p>
            <a:pPr marL="0" indent="0">
              <a:buNone/>
            </a:pPr>
            <a:r>
              <a:rPr lang="en-US" sz="2000" dirty="0"/>
              <a:t>An essential component in providing housing assistance for this targeted special needs population is the coordination and delivery of support services.</a:t>
            </a:r>
            <a:endParaRPr lang="en-US" dirty="0"/>
          </a:p>
        </p:txBody>
      </p:sp>
      <p:pic>
        <p:nvPicPr>
          <p:cNvPr id="4" name="Picture 3" descr="cover-bottom.jpg">
            <a:extLst>
              <a:ext uri="{FF2B5EF4-FFF2-40B4-BE49-F238E27FC236}">
                <a16:creationId xmlns:a16="http://schemas.microsoft.com/office/drawing/2014/main" id="{7ABA68FA-B459-1741-BCBC-E13A33C32D05}"/>
              </a:ext>
            </a:extLst>
          </p:cNvPr>
          <p:cNvPicPr>
            <a:picLocks noChangeAspect="1"/>
          </p:cNvPicPr>
          <p:nvPr/>
        </p:nvPicPr>
        <p:blipFill>
          <a:blip r:embed="rId2"/>
          <a:srcRect/>
          <a:stretch>
            <a:fillRect/>
          </a:stretch>
        </p:blipFill>
        <p:spPr bwMode="auto">
          <a:xfrm>
            <a:off x="0" y="4699000"/>
            <a:ext cx="12192000" cy="2159000"/>
          </a:xfrm>
          <a:prstGeom prst="rect">
            <a:avLst/>
          </a:prstGeom>
          <a:noFill/>
          <a:ln w="9525">
            <a:noFill/>
            <a:miter lim="800000"/>
            <a:headEnd/>
            <a:tailEnd/>
          </a:ln>
        </p:spPr>
      </p:pic>
      <p:sp>
        <p:nvSpPr>
          <p:cNvPr id="5" name="Title 1">
            <a:extLst>
              <a:ext uri="{FF2B5EF4-FFF2-40B4-BE49-F238E27FC236}">
                <a16:creationId xmlns:a16="http://schemas.microsoft.com/office/drawing/2014/main" id="{3C058C33-67F9-2D47-AB94-90115544B29D}"/>
              </a:ext>
            </a:extLst>
          </p:cNvPr>
          <p:cNvSpPr txBox="1">
            <a:spLocks/>
          </p:cNvSpPr>
          <p:nvPr/>
        </p:nvSpPr>
        <p:spPr>
          <a:xfrm>
            <a:off x="838200" y="365126"/>
            <a:ext cx="10515600" cy="83737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Housing Opportunities for Persons With AIDS (HOPWA)</a:t>
            </a:r>
            <a:endParaRPr lang="en-US" sz="6000" u="sng" dirty="0"/>
          </a:p>
        </p:txBody>
      </p:sp>
    </p:spTree>
    <p:extLst>
      <p:ext uri="{BB962C8B-B14F-4D97-AF65-F5344CB8AC3E}">
        <p14:creationId xmlns:p14="http://schemas.microsoft.com/office/powerpoint/2010/main" val="2581738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5476-7835-2143-9A3F-E36B802A2C51}"/>
              </a:ext>
            </a:extLst>
          </p:cNvPr>
          <p:cNvSpPr>
            <a:spLocks noGrp="1"/>
          </p:cNvSpPr>
          <p:nvPr>
            <p:ph type="title"/>
          </p:nvPr>
        </p:nvSpPr>
        <p:spPr>
          <a:xfrm>
            <a:off x="838200" y="365126"/>
            <a:ext cx="10515600" cy="837374"/>
          </a:xfrm>
        </p:spPr>
        <p:txBody>
          <a:bodyPr>
            <a:normAutofit/>
          </a:bodyPr>
          <a:lstStyle/>
          <a:p>
            <a:r>
              <a:rPr lang="en-US" u="sng" dirty="0"/>
              <a:t>Priority Needs &amp; Goals</a:t>
            </a:r>
            <a:endParaRPr lang="en-US" sz="6000" u="sng" dirty="0"/>
          </a:p>
        </p:txBody>
      </p:sp>
      <p:graphicFrame>
        <p:nvGraphicFramePr>
          <p:cNvPr id="6" name="Table 5">
            <a:extLst>
              <a:ext uri="{FF2B5EF4-FFF2-40B4-BE49-F238E27FC236}">
                <a16:creationId xmlns:a16="http://schemas.microsoft.com/office/drawing/2014/main" id="{271B0629-13FC-2647-806A-EDBCA57A2BAC}"/>
              </a:ext>
            </a:extLst>
          </p:cNvPr>
          <p:cNvGraphicFramePr>
            <a:graphicFrameLocks noGrp="1"/>
          </p:cNvGraphicFramePr>
          <p:nvPr>
            <p:extLst>
              <p:ext uri="{D42A27DB-BD31-4B8C-83A1-F6EECF244321}">
                <p14:modId xmlns:p14="http://schemas.microsoft.com/office/powerpoint/2010/main" val="709476993"/>
              </p:ext>
            </p:extLst>
          </p:nvPr>
        </p:nvGraphicFramePr>
        <p:xfrm>
          <a:off x="463826" y="1500667"/>
          <a:ext cx="11277599" cy="4754880"/>
        </p:xfrm>
        <a:graphic>
          <a:graphicData uri="http://schemas.openxmlformats.org/drawingml/2006/table">
            <a:tbl>
              <a:tblPr firstRow="1" bandRow="1">
                <a:tableStyleId>{3B4B98B0-60AC-42C2-AFA5-B58CD77FA1E5}</a:tableStyleId>
              </a:tblPr>
              <a:tblGrid>
                <a:gridCol w="4359965">
                  <a:extLst>
                    <a:ext uri="{9D8B030D-6E8A-4147-A177-3AD203B41FA5}">
                      <a16:colId xmlns:a16="http://schemas.microsoft.com/office/drawing/2014/main" val="3427642969"/>
                    </a:ext>
                  </a:extLst>
                </a:gridCol>
                <a:gridCol w="6917634">
                  <a:extLst>
                    <a:ext uri="{9D8B030D-6E8A-4147-A177-3AD203B41FA5}">
                      <a16:colId xmlns:a16="http://schemas.microsoft.com/office/drawing/2014/main" val="21415434"/>
                    </a:ext>
                  </a:extLst>
                </a:gridCol>
              </a:tblGrid>
              <a:tr h="283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Expand &amp; Improve Public Infrastructure &amp; Facilities</a:t>
                      </a:r>
                      <a:r>
                        <a:rPr lang="en-US" sz="2400" b="1" dirty="0">
                          <a:effectLst/>
                        </a:rPr>
                        <a:t> </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kern="1200" dirty="0">
                          <a:solidFill>
                            <a:schemeClr val="tx1"/>
                          </a:solidFill>
                          <a:effectLst/>
                          <a:latin typeface="+mn-lt"/>
                          <a:ea typeface="+mn-ea"/>
                          <a:cs typeface="+mn-cs"/>
                        </a:rPr>
                        <a:t>1A Expand Public Infrastructure</a:t>
                      </a:r>
                    </a:p>
                    <a:p>
                      <a:r>
                        <a:rPr lang="en-US" sz="2400" b="0" kern="1200" dirty="0">
                          <a:solidFill>
                            <a:schemeClr val="tx1"/>
                          </a:solidFill>
                          <a:effectLst/>
                          <a:latin typeface="+mn-lt"/>
                          <a:ea typeface="+mn-ea"/>
                          <a:cs typeface="+mn-cs"/>
                        </a:rPr>
                        <a:t>1B Improve Public Infrastructure Capacity</a:t>
                      </a:r>
                    </a:p>
                    <a:p>
                      <a:r>
                        <a:rPr lang="en-US" sz="2400" b="0" kern="1200" dirty="0">
                          <a:solidFill>
                            <a:schemeClr val="tx1"/>
                          </a:solidFill>
                          <a:effectLst/>
                          <a:latin typeface="+mn-lt"/>
                          <a:ea typeface="+mn-ea"/>
                          <a:cs typeface="+mn-cs"/>
                        </a:rPr>
                        <a:t>1C Improve Access to Public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87206"/>
                  </a:ext>
                </a:extLst>
              </a:tr>
              <a:tr h="370840">
                <a:tc>
                  <a:txBody>
                    <a:bodyPr/>
                    <a:lstStyle/>
                    <a:p>
                      <a:r>
                        <a:rPr lang="en-US" sz="2400" b="1" kern="1200" dirty="0">
                          <a:solidFill>
                            <a:schemeClr val="tx1"/>
                          </a:solidFill>
                          <a:effectLst/>
                          <a:latin typeface="+mn-lt"/>
                          <a:ea typeface="+mn-ea"/>
                          <a:cs typeface="+mn-cs"/>
                        </a:rPr>
                        <a:t>Preserve &amp; Develop Affordable Housing</a:t>
                      </a:r>
                      <a:r>
                        <a:rPr lang="en-US" sz="2400" b="1" dirty="0">
                          <a:effectLst/>
                        </a:rPr>
                        <a:t> </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a:solidFill>
                            <a:schemeClr val="tx1"/>
                          </a:solidFill>
                          <a:effectLst/>
                          <a:latin typeface="+mn-lt"/>
                          <a:ea typeface="+mn-ea"/>
                          <a:cs typeface="+mn-cs"/>
                        </a:rPr>
                        <a:t>2A Increase Homeownership Opportunities</a:t>
                      </a:r>
                    </a:p>
                    <a:p>
                      <a:r>
                        <a:rPr lang="en-US" sz="2400" kern="1200" dirty="0">
                          <a:solidFill>
                            <a:schemeClr val="tx1"/>
                          </a:solidFill>
                          <a:effectLst/>
                          <a:latin typeface="+mn-lt"/>
                          <a:ea typeface="+mn-ea"/>
                          <a:cs typeface="+mn-cs"/>
                        </a:rPr>
                        <a:t>2B Increase Affordable Rental Housing Opportunities</a:t>
                      </a:r>
                    </a:p>
                    <a:p>
                      <a:r>
                        <a:rPr lang="en-US" sz="2400" kern="1200" dirty="0">
                          <a:solidFill>
                            <a:schemeClr val="tx1"/>
                          </a:solidFill>
                          <a:effectLst/>
                          <a:latin typeface="+mn-lt"/>
                          <a:ea typeface="+mn-ea"/>
                          <a:cs typeface="+mn-cs"/>
                        </a:rPr>
                        <a:t>2C Provide Code Enforcement in LMI Neighborhoods</a:t>
                      </a:r>
                    </a:p>
                    <a:p>
                      <a:r>
                        <a:rPr lang="en-US" sz="2400" kern="1200" dirty="0">
                          <a:solidFill>
                            <a:schemeClr val="tx1"/>
                          </a:solidFill>
                          <a:effectLst/>
                          <a:latin typeface="+mn-lt"/>
                          <a:ea typeface="+mn-ea"/>
                          <a:cs typeface="+mn-cs"/>
                        </a:rPr>
                        <a:t>2D Provide Removal of Slum &amp; Blight in Residential</a:t>
                      </a:r>
                    </a:p>
                    <a:p>
                      <a:r>
                        <a:rPr lang="en-US" sz="2400" kern="1200" dirty="0">
                          <a:solidFill>
                            <a:schemeClr val="tx1"/>
                          </a:solidFill>
                          <a:effectLst/>
                          <a:latin typeface="+mn-lt"/>
                          <a:ea typeface="+mn-ea"/>
                          <a:cs typeface="+mn-cs"/>
                        </a:rPr>
                        <a:t>2E Provide for Owner Occupied Housing Rehab</a:t>
                      </a:r>
                      <a:r>
                        <a:rPr lang="en-US" sz="2400" dirty="0">
                          <a:effectLst/>
                        </a:rPr>
                        <a:t> </a:t>
                      </a:r>
                      <a:endParaRPr lang="en-US" sz="24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537568"/>
                  </a:ext>
                </a:extLst>
              </a:tr>
              <a:tr h="370840">
                <a:tc>
                  <a:txBody>
                    <a:bodyPr/>
                    <a:lstStyle/>
                    <a:p>
                      <a:r>
                        <a:rPr lang="en-US" sz="2400" b="1" kern="1200" dirty="0">
                          <a:solidFill>
                            <a:schemeClr val="tx1"/>
                          </a:solidFill>
                          <a:effectLst/>
                          <a:latin typeface="+mn-lt"/>
                          <a:ea typeface="+mn-ea"/>
                          <a:cs typeface="+mn-cs"/>
                        </a:rPr>
                        <a:t>Public Services &amp; Quality of Life Improvements</a:t>
                      </a:r>
                      <a:r>
                        <a:rPr lang="en-US" sz="2400" b="1" dirty="0">
                          <a:effectLst/>
                        </a:rPr>
                        <a:t> </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a:solidFill>
                            <a:schemeClr val="tx1"/>
                          </a:solidFill>
                          <a:effectLst/>
                          <a:latin typeface="+mn-lt"/>
                          <a:ea typeface="+mn-ea"/>
                          <a:cs typeface="+mn-cs"/>
                        </a:rPr>
                        <a:t>3A Provide Supportive Services for Special Needs</a:t>
                      </a:r>
                    </a:p>
                    <a:p>
                      <a:r>
                        <a:rPr lang="en-US" sz="2400" kern="1200" dirty="0">
                          <a:solidFill>
                            <a:schemeClr val="tx1"/>
                          </a:solidFill>
                          <a:effectLst/>
                          <a:latin typeface="+mn-lt"/>
                          <a:ea typeface="+mn-ea"/>
                          <a:cs typeface="+mn-cs"/>
                        </a:rPr>
                        <a:t>3B Provide Vital Services for LMI Households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4841757"/>
                  </a:ext>
                </a:extLst>
              </a:tr>
              <a:tr h="370840">
                <a:tc>
                  <a:txBody>
                    <a:bodyPr/>
                    <a:lstStyle/>
                    <a:p>
                      <a:r>
                        <a:rPr lang="en-US" sz="2400" b="1" kern="1200" dirty="0">
                          <a:solidFill>
                            <a:schemeClr val="tx1"/>
                          </a:solidFill>
                          <a:effectLst/>
                          <a:latin typeface="+mn-lt"/>
                          <a:ea typeface="+mn-ea"/>
                          <a:cs typeface="+mn-cs"/>
                        </a:rPr>
                        <a:t>Housing &amp; Supportive Services for Persons HIV/AIDS</a:t>
                      </a:r>
                      <a:r>
                        <a:rPr lang="en-US" sz="2400" b="1" dirty="0">
                          <a:effectLst/>
                        </a:rPr>
                        <a:t> </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a:solidFill>
                            <a:schemeClr val="tx1"/>
                          </a:solidFill>
                          <a:effectLst/>
                          <a:latin typeface="+mn-lt"/>
                          <a:ea typeface="+mn-ea"/>
                          <a:cs typeface="+mn-cs"/>
                        </a:rPr>
                        <a:t>4A Provide Housing Opportunities Persons HIV/AIDS</a:t>
                      </a:r>
                    </a:p>
                    <a:p>
                      <a:r>
                        <a:rPr lang="en-US" sz="2400" kern="1200" dirty="0">
                          <a:solidFill>
                            <a:schemeClr val="tx1"/>
                          </a:solidFill>
                          <a:effectLst/>
                          <a:latin typeface="+mn-lt"/>
                          <a:ea typeface="+mn-ea"/>
                          <a:cs typeface="+mn-cs"/>
                        </a:rPr>
                        <a:t>4B Provide Medical &amp; Support Services HIV/AIDS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5620872"/>
                  </a:ext>
                </a:extLst>
              </a:tr>
            </a:tbl>
          </a:graphicData>
        </a:graphic>
      </p:graphicFrame>
    </p:spTree>
    <p:extLst>
      <p:ext uri="{BB962C8B-B14F-4D97-AF65-F5344CB8AC3E}">
        <p14:creationId xmlns:p14="http://schemas.microsoft.com/office/powerpoint/2010/main" val="596441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1466</Words>
  <Application>Microsoft Macintosh PowerPoint</Application>
  <PresentationFormat>Widescreen</PresentationFormat>
  <Paragraphs>265</Paragraphs>
  <Slides>19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Calibri</vt:lpstr>
      <vt:lpstr>Calibri Light</vt:lpstr>
      <vt:lpstr>Century Gothic</vt:lpstr>
      <vt:lpstr>Charter Roman</vt:lpstr>
      <vt:lpstr>Courier New</vt:lpstr>
      <vt:lpstr>Euphemia UCAS</vt:lpstr>
      <vt:lpstr>Times New Roman</vt:lpstr>
      <vt:lpstr>Wingdings</vt:lpstr>
      <vt:lpstr>Office Theme</vt:lpstr>
      <vt:lpstr>1_Office Theme</vt:lpstr>
      <vt:lpstr>2020 – 2024 Consolidated Plan  Informational Presentation</vt:lpstr>
      <vt:lpstr>Session Agenda </vt:lpstr>
      <vt:lpstr>Program History &amp; Primary Objective</vt:lpstr>
      <vt:lpstr>Consolidated Plan Process/Requirements  </vt:lpstr>
      <vt:lpstr>ConPlan - Five Components</vt:lpstr>
      <vt:lpstr>PowerPoint Presentation</vt:lpstr>
      <vt:lpstr>PowerPoint Presentation</vt:lpstr>
      <vt:lpstr>PowerPoint Presentation</vt:lpstr>
      <vt:lpstr>Priority Needs &amp; Goals</vt:lpstr>
      <vt:lpstr>Action Plan Projects - CDBG</vt:lpstr>
      <vt:lpstr>Action Plan Projects - HOME</vt:lpstr>
      <vt:lpstr>Action Plan Projects - HOPWA</vt:lpstr>
      <vt:lpstr>Citizen Participation</vt:lpstr>
      <vt:lpstr>Citizen Participation – Survey Responses</vt:lpstr>
      <vt:lpstr>Needs Assessment – City Demographics</vt:lpstr>
      <vt:lpstr>PowerPoint Presentation</vt:lpstr>
      <vt:lpstr>PowerPoint Presentation</vt:lpstr>
      <vt:lpstr>Citizen Participation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2020 – 2024 Consolidated Plan and  Analysis of Impediments to Fair Housing Choice   Informational Presentation</dc:title>
  <dc:creator>Spencer Christian</dc:creator>
  <cp:lastModifiedBy>Vern Xiong</cp:lastModifiedBy>
  <cp:revision>22</cp:revision>
  <dcterms:created xsi:type="dcterms:W3CDTF">2020-02-19T20:20:04Z</dcterms:created>
  <dcterms:modified xsi:type="dcterms:W3CDTF">2020-04-03T04:21:25Z</dcterms:modified>
</cp:coreProperties>
</file>